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91" r:id="rId4"/>
    <p:sldId id="296" r:id="rId5"/>
    <p:sldId id="300" r:id="rId6"/>
    <p:sldId id="298" r:id="rId7"/>
    <p:sldId id="299" r:id="rId8"/>
    <p:sldId id="301" r:id="rId9"/>
    <p:sldId id="302" r:id="rId10"/>
    <p:sldId id="303" r:id="rId11"/>
    <p:sldId id="304" r:id="rId12"/>
    <p:sldId id="305" r:id="rId13"/>
    <p:sldId id="307" r:id="rId14"/>
    <p:sldId id="278" r:id="rId15"/>
    <p:sldId id="309" r:id="rId16"/>
    <p:sldId id="259" r:id="rId17"/>
    <p:sldId id="260" r:id="rId18"/>
    <p:sldId id="288" r:id="rId19"/>
    <p:sldId id="258" r:id="rId20"/>
    <p:sldId id="261" r:id="rId21"/>
    <p:sldId id="279" r:id="rId22"/>
    <p:sldId id="262" r:id="rId23"/>
    <p:sldId id="310" r:id="rId24"/>
    <p:sldId id="308" r:id="rId25"/>
    <p:sldId id="293" r:id="rId26"/>
    <p:sldId id="290" r:id="rId27"/>
    <p:sldId id="292" r:id="rId28"/>
    <p:sldId id="270" r:id="rId29"/>
    <p:sldId id="271" r:id="rId30"/>
    <p:sldId id="311" r:id="rId31"/>
    <p:sldId id="272" r:id="rId32"/>
    <p:sldId id="273" r:id="rId33"/>
    <p:sldId id="277" r:id="rId34"/>
    <p:sldId id="257" r:id="rId35"/>
    <p:sldId id="312" r:id="rId36"/>
    <p:sldId id="313" r:id="rId37"/>
    <p:sldId id="327" r:id="rId38"/>
    <p:sldId id="315" r:id="rId39"/>
    <p:sldId id="297" r:id="rId40"/>
    <p:sldId id="316" r:id="rId41"/>
    <p:sldId id="317" r:id="rId42"/>
    <p:sldId id="318" r:id="rId43"/>
    <p:sldId id="265" r:id="rId44"/>
    <p:sldId id="323" r:id="rId45"/>
    <p:sldId id="306" r:id="rId46"/>
    <p:sldId id="32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88488" autoAdjust="0"/>
  </p:normalViewPr>
  <p:slideViewPr>
    <p:cSldViewPr snapToGrid="0">
      <p:cViewPr varScale="1">
        <p:scale>
          <a:sx n="62" d="100"/>
          <a:sy n="62" d="100"/>
        </p:scale>
        <p:origin x="64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1391D-528E-41E8-A66B-291B0334EFF6}"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7AA09-ECB9-44BE-9FE0-E1B90436C33C}" type="slidenum">
              <a:rPr lang="en-GB" smtClean="0"/>
              <a:t>‹#›</a:t>
            </a:fld>
            <a:endParaRPr lang="en-GB"/>
          </a:p>
        </p:txBody>
      </p:sp>
    </p:spTree>
    <p:extLst>
      <p:ext uri="{BB962C8B-B14F-4D97-AF65-F5344CB8AC3E}">
        <p14:creationId xmlns:p14="http://schemas.microsoft.com/office/powerpoint/2010/main" val="411498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tatistician"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Influential_observations" TargetMode="External"/><Relationship Id="rId5" Type="http://schemas.openxmlformats.org/officeDocument/2006/relationships/hyperlink" Target="https://en.wikipedia.org/wiki/Outlier" TargetMode="External"/><Relationship Id="rId4" Type="http://schemas.openxmlformats.org/officeDocument/2006/relationships/hyperlink" Target="https://en.wikipedia.org/wiki/Francis_Anscombe"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Outlier" TargetMode="External"/><Relationship Id="rId3" Type="http://schemas.openxmlformats.org/officeDocument/2006/relationships/hyperlink" Target="https://en.wikipedia.org/wiki/Scatter_plot" TargetMode="External"/><Relationship Id="rId7" Type="http://schemas.openxmlformats.org/officeDocument/2006/relationships/hyperlink" Target="https://en.wikipedia.org/wiki/Robust_regression"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Regression_line" TargetMode="Externa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Variable_(mathematics)" TargetMode="External"/><Relationship Id="rId9" Type="http://schemas.openxmlformats.org/officeDocument/2006/relationships/hyperlink" Target="https://en.wikipedia.org/wiki/High-leverage_poin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harles_Babbage" TargetMode="External"/><Relationship Id="rId7" Type="http://schemas.openxmlformats.org/officeDocument/2006/relationships/hyperlink" Target="https://en.wikipedia.org/wiki/Programm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Algorithm" TargetMode="External"/><Relationship Id="rId5" Type="http://schemas.openxmlformats.org/officeDocument/2006/relationships/hyperlink" Target="https://en.wikipedia.org/wiki/Analytical_Engine" TargetMode="External"/><Relationship Id="rId4" Type="http://schemas.openxmlformats.org/officeDocument/2006/relationships/hyperlink" Target="https://en.wikipedia.org/wiki/Comput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2</a:t>
            </a:fld>
            <a:endParaRPr lang="en-GB"/>
          </a:p>
        </p:txBody>
      </p:sp>
    </p:spTree>
    <p:extLst>
      <p:ext uri="{BB962C8B-B14F-4D97-AF65-F5344CB8AC3E}">
        <p14:creationId xmlns:p14="http://schemas.microsoft.com/office/powerpoint/2010/main" val="317225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study, we collected four replicates. Here is an example of the first dataset we collected. By eyeballing the data, can anyone see any trend in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0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decided to replicate the dataset to see if we obtained similar conclusions – what do you think about this dataset?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396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about this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7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61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is possible to roughly interpret what’s going on without a visualisation, and it’s true that in these datasets, x is positively correlated with y. However, this dataset perhaps obviously, is not a true one for Littorina, but is actually one </a:t>
            </a:r>
            <a:r>
              <a:rPr lang="en-GB" sz="1200" b="0" i="0" kern="1200" dirty="0">
                <a:solidFill>
                  <a:schemeClr val="tx1"/>
                </a:solidFill>
                <a:effectLst/>
                <a:latin typeface="+mn-lt"/>
                <a:ea typeface="+mn-ea"/>
                <a:cs typeface="+mn-cs"/>
              </a:rPr>
              <a:t>constructed in 1973 by the </a:t>
            </a:r>
            <a:r>
              <a:rPr lang="en-GB" sz="1200" b="0" i="0" u="none" strike="noStrike" kern="1200" dirty="0">
                <a:solidFill>
                  <a:schemeClr val="tx1"/>
                </a:solidFill>
                <a:effectLst/>
                <a:latin typeface="+mn-lt"/>
                <a:ea typeface="+mn-ea"/>
                <a:cs typeface="+mn-cs"/>
                <a:hlinkClick r:id="rId3" tooltip="Statistician"/>
              </a:rPr>
              <a:t>statistician</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tooltip="Francis Anscombe"/>
              </a:rPr>
              <a:t>Francis Anscombe</a:t>
            </a:r>
            <a:r>
              <a:rPr lang="en-GB" sz="1200" b="0" i="0" kern="1200" dirty="0">
                <a:solidFill>
                  <a:schemeClr val="tx1"/>
                </a:solidFill>
                <a:effectLst/>
                <a:latin typeface="+mn-lt"/>
                <a:ea typeface="+mn-ea"/>
                <a:cs typeface="+mn-cs"/>
              </a:rPr>
              <a:t> to demonstrate both the importance of graphing data before </a:t>
            </a:r>
            <a:r>
              <a:rPr lang="en-GB" sz="1200" b="0" i="0"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it and the effect of </a:t>
            </a:r>
            <a:r>
              <a:rPr lang="en-GB" sz="1200" b="0" i="0" u="none" strike="noStrike" kern="1200" dirty="0">
                <a:solidFill>
                  <a:schemeClr val="tx1"/>
                </a:solidFill>
                <a:effectLst/>
                <a:latin typeface="+mn-lt"/>
                <a:ea typeface="+mn-ea"/>
                <a:cs typeface="+mn-cs"/>
                <a:hlinkClick r:id="rId5" tooltip="Outlier"/>
              </a:rPr>
              <a:t>outliers</a:t>
            </a:r>
            <a:r>
              <a:rPr lang="en-GB" sz="1200" b="0" i="0" kern="1200" dirty="0">
                <a:solidFill>
                  <a:schemeClr val="tx1"/>
                </a:solidFill>
                <a:effectLst/>
                <a:latin typeface="+mn-lt"/>
                <a:ea typeface="+mn-ea"/>
                <a:cs typeface="+mn-cs"/>
              </a:rPr>
              <a:t> and other </a:t>
            </a:r>
            <a:r>
              <a:rPr lang="en-GB" sz="1200" b="0" i="0" u="none" strike="noStrike" kern="1200" dirty="0">
                <a:solidFill>
                  <a:schemeClr val="tx1"/>
                </a:solidFill>
                <a:effectLst/>
                <a:latin typeface="+mn-lt"/>
                <a:ea typeface="+mn-ea"/>
                <a:cs typeface="+mn-cs"/>
                <a:hlinkClick r:id="rId6" tooltip="Influential observations"/>
              </a:rPr>
              <a:t>influential observations</a:t>
            </a:r>
            <a:r>
              <a:rPr lang="en-GB" sz="1200" b="0" i="0" kern="1200" dirty="0">
                <a:solidFill>
                  <a:schemeClr val="tx1"/>
                </a:solidFill>
                <a:effectLst/>
                <a:latin typeface="+mn-lt"/>
                <a:ea typeface="+mn-ea"/>
                <a:cs typeface="+mn-cs"/>
              </a:rPr>
              <a:t> on statistical properties. </a:t>
            </a:r>
            <a:endParaRPr lang="en-GB" dirty="0"/>
          </a:p>
          <a:p>
            <a:endParaRPr lang="en-GB" dirty="0"/>
          </a:p>
          <a:p>
            <a:r>
              <a:rPr lang="en-GB" dirty="0"/>
              <a:t>If you take this data and analyse it in Minitab, each of these datasets will give the exact same results – R2, slope and intercept.</a:t>
            </a:r>
          </a:p>
          <a:p>
            <a:endParaRPr lang="en-GB" dirty="0"/>
          </a:p>
          <a:p>
            <a:r>
              <a:rPr lang="en-GB" dirty="0"/>
              <a:t>But when you graph them, they tell quite a different story.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22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are the four datasets, each with the linear regression line shown in blue.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are people’s opinion on Dataset 1? Is a linear regression appropriate for the data? [</a:t>
            </a:r>
            <a:r>
              <a:rPr lang="en-GB" sz="1200" b="0" i="0" kern="1200" dirty="0">
                <a:solidFill>
                  <a:schemeClr val="tx1"/>
                </a:solidFill>
                <a:effectLst/>
                <a:latin typeface="+mn-lt"/>
                <a:ea typeface="+mn-ea"/>
                <a:cs typeface="+mn-cs"/>
              </a:rPr>
              <a:t>The first </a:t>
            </a:r>
            <a:r>
              <a:rPr lang="en-GB" sz="1200" b="0" i="0" u="none" strike="noStrike" kern="1200" dirty="0">
                <a:solidFill>
                  <a:schemeClr val="tx1"/>
                </a:solidFill>
                <a:effectLst/>
                <a:latin typeface="+mn-lt"/>
                <a:ea typeface="+mn-ea"/>
                <a:cs typeface="+mn-cs"/>
                <a:hlinkClick r:id="rId3" tooltip="Scatter plot"/>
              </a:rPr>
              <a:t>scatter plot</a:t>
            </a:r>
            <a:r>
              <a:rPr lang="en-GB" sz="1200" b="0" i="0" kern="1200" dirty="0">
                <a:solidFill>
                  <a:schemeClr val="tx1"/>
                </a:solidFill>
                <a:effectLst/>
                <a:latin typeface="+mn-lt"/>
                <a:ea typeface="+mn-ea"/>
                <a:cs typeface="+mn-cs"/>
              </a:rPr>
              <a:t> (top left) appears to be a simple linear relationship, corresponding to two </a:t>
            </a:r>
            <a:r>
              <a:rPr lang="en-GB" sz="1200" b="0" i="0" u="none" strike="noStrike" kern="1200" dirty="0">
                <a:solidFill>
                  <a:schemeClr val="tx1"/>
                </a:solidFill>
                <a:effectLst/>
                <a:latin typeface="+mn-lt"/>
                <a:ea typeface="+mn-ea"/>
                <a:cs typeface="+mn-cs"/>
                <a:hlinkClick r:id="rId4" tooltip="Variable (mathematics)"/>
              </a:rPr>
              <a:t>variables</a:t>
            </a:r>
            <a:r>
              <a:rPr lang="en-GB" sz="1200" b="0" i="0" kern="1200" dirty="0">
                <a:solidFill>
                  <a:schemeClr val="tx1"/>
                </a:solidFill>
                <a:effectLst/>
                <a:latin typeface="+mn-lt"/>
                <a:ea typeface="+mn-ea"/>
                <a:cs typeface="+mn-cs"/>
              </a:rPr>
              <a:t> correlated where y could be modelled as </a:t>
            </a:r>
            <a:r>
              <a:rPr lang="en-GB" sz="1200" b="0" i="0" u="none" strike="noStrike" kern="1200" dirty="0">
                <a:solidFill>
                  <a:schemeClr val="tx1"/>
                </a:solidFill>
                <a:effectLst/>
                <a:latin typeface="+mn-lt"/>
                <a:ea typeface="+mn-ea"/>
                <a:cs typeface="+mn-cs"/>
                <a:hlinkClick r:id="rId5" tooltip="Normal distribution"/>
              </a:rPr>
              <a:t>gaussian</a:t>
            </a:r>
            <a:r>
              <a:rPr lang="en-GB" sz="1200" b="0" i="0" kern="1200" dirty="0">
                <a:solidFill>
                  <a:schemeClr val="tx1"/>
                </a:solidFill>
                <a:effectLst/>
                <a:latin typeface="+mn-lt"/>
                <a:ea typeface="+mn-ea"/>
                <a:cs typeface="+mn-cs"/>
              </a:rPr>
              <a:t> with mean linearly dependent on x.]</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about Dataset 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Dataset 3 – what’s the problem, and how would you deal with it? [</a:t>
            </a:r>
            <a:r>
              <a:rPr lang="en-GB" sz="1200" b="0" i="0" kern="1200" dirty="0">
                <a:solidFill>
                  <a:schemeClr val="tx1"/>
                </a:solidFill>
                <a:effectLst/>
                <a:latin typeface="+mn-lt"/>
                <a:ea typeface="+mn-ea"/>
                <a:cs typeface="+mn-cs"/>
              </a:rPr>
              <a:t>In the third graph (bottom left), the distribution is linear, but should have a different </a:t>
            </a:r>
            <a:r>
              <a:rPr lang="en-GB" sz="1200" b="0" i="0" u="none" strike="noStrike" kern="1200" dirty="0">
                <a:solidFill>
                  <a:schemeClr val="tx1"/>
                </a:solidFill>
                <a:effectLst/>
                <a:latin typeface="+mn-lt"/>
                <a:ea typeface="+mn-ea"/>
                <a:cs typeface="+mn-cs"/>
                <a:hlinkClick r:id="rId6" tooltip="Regression line"/>
              </a:rPr>
              <a:t>regression line</a:t>
            </a:r>
            <a:r>
              <a:rPr lang="en-GB" sz="1200" b="0" i="0" kern="1200" dirty="0">
                <a:solidFill>
                  <a:schemeClr val="tx1"/>
                </a:solidFill>
                <a:effectLst/>
                <a:latin typeface="+mn-lt"/>
                <a:ea typeface="+mn-ea"/>
                <a:cs typeface="+mn-cs"/>
              </a:rPr>
              <a:t> (a </a:t>
            </a:r>
            <a:r>
              <a:rPr lang="en-GB" sz="1200" b="0" i="0" u="none" strike="noStrike" kern="1200" dirty="0">
                <a:solidFill>
                  <a:schemeClr val="tx1"/>
                </a:solidFill>
                <a:effectLst/>
                <a:latin typeface="+mn-lt"/>
                <a:ea typeface="+mn-ea"/>
                <a:cs typeface="+mn-cs"/>
                <a:hlinkClick r:id="rId7" tooltip="Robust regression"/>
              </a:rPr>
              <a:t>robust regression</a:t>
            </a:r>
            <a:r>
              <a:rPr lang="en-GB" sz="1200" b="0" i="0" kern="1200" dirty="0">
                <a:solidFill>
                  <a:schemeClr val="tx1"/>
                </a:solidFill>
                <a:effectLst/>
                <a:latin typeface="+mn-lt"/>
                <a:ea typeface="+mn-ea"/>
                <a:cs typeface="+mn-cs"/>
              </a:rPr>
              <a:t> would have been called for). The calculated regression is offset by the one </a:t>
            </a:r>
            <a:r>
              <a:rPr lang="en-GB" sz="1200" b="0" i="0" u="none" strike="noStrike" kern="1200" dirty="0">
                <a:solidFill>
                  <a:schemeClr val="tx1"/>
                </a:solidFill>
                <a:effectLst/>
                <a:latin typeface="+mn-lt"/>
                <a:ea typeface="+mn-ea"/>
                <a:cs typeface="+mn-cs"/>
                <a:hlinkClick r:id="rId8" tooltip="Outlier"/>
              </a:rPr>
              <a:t>outlier</a:t>
            </a:r>
            <a:r>
              <a:rPr lang="en-GB" sz="1200" b="0" i="0" kern="1200" dirty="0">
                <a:solidFill>
                  <a:schemeClr val="tx1"/>
                </a:solidFill>
                <a:effectLst/>
                <a:latin typeface="+mn-lt"/>
                <a:ea typeface="+mn-ea"/>
                <a:cs typeface="+mn-cs"/>
              </a:rPr>
              <a:t> which exerts enough influence to lower the correlation coefficient from 1 to 0.816.</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Dataset 4 – what happened here? [</a:t>
            </a:r>
            <a:r>
              <a:rPr lang="en-GB" sz="1200" b="0" i="0" kern="1200" dirty="0">
                <a:solidFill>
                  <a:schemeClr val="tx1"/>
                </a:solidFill>
                <a:effectLst/>
                <a:latin typeface="+mn-lt"/>
                <a:ea typeface="+mn-ea"/>
                <a:cs typeface="+mn-cs"/>
              </a:rPr>
              <a:t>Finally, the fourth graph (bottom right) shows an example when one </a:t>
            </a:r>
            <a:r>
              <a:rPr lang="en-GB" sz="1200" b="0" i="0" u="none" strike="noStrike" kern="1200" dirty="0">
                <a:solidFill>
                  <a:schemeClr val="tx1"/>
                </a:solidFill>
                <a:effectLst/>
                <a:latin typeface="+mn-lt"/>
                <a:ea typeface="+mn-ea"/>
                <a:cs typeface="+mn-cs"/>
                <a:hlinkClick r:id="rId9" tooltip="High-leverage point"/>
              </a:rPr>
              <a:t>high-leverage point</a:t>
            </a:r>
            <a:r>
              <a:rPr lang="en-GB" sz="1200" b="0" i="0" kern="1200" dirty="0">
                <a:solidFill>
                  <a:schemeClr val="tx1"/>
                </a:solidFill>
                <a:effectLst/>
                <a:latin typeface="+mn-lt"/>
                <a:ea typeface="+mn-ea"/>
                <a:cs typeface="+mn-cs"/>
              </a:rPr>
              <a:t> is enough to produce a high correlation coefficient, even though the other data points do not indicate any relationship between the variables.]</a:t>
            </a:r>
            <a:endParaRPr lang="en-GB" dirty="0"/>
          </a:p>
          <a:p>
            <a:endParaRPr lang="en-GB" dirty="0"/>
          </a:p>
          <a:p>
            <a:r>
              <a:rPr lang="en-GB" dirty="0"/>
              <a:t>This all highlights that you should plot your data before you begin to analyse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26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a:t>
            </a:r>
            <a:r>
              <a:rPr lang="en-GB" dirty="0" err="1">
                <a:solidFill>
                  <a:srgbClr val="FF0000"/>
                </a:solidFill>
                <a:latin typeface="Consolas" panose="020B0609020204030204" pitchFamily="49" charset="0"/>
              </a:rPr>
              <a:t>ggplot</a:t>
            </a:r>
            <a:r>
              <a:rPr lang="en-GB" dirty="0">
                <a:solidFill>
                  <a:srgbClr val="FF0000"/>
                </a:solidFill>
                <a:latin typeface="Consolas" panose="020B0609020204030204" pitchFamily="49" charset="0"/>
              </a:rPr>
              <a:t>()</a:t>
            </a:r>
          </a:p>
          <a:p>
            <a:pPr lvl="1"/>
            <a:r>
              <a:rPr lang="en-GB" dirty="0"/>
              <a:t>Data with aesthetic properties (</a:t>
            </a:r>
            <a:r>
              <a:rPr lang="en-GB" dirty="0" err="1">
                <a:solidFill>
                  <a:srgbClr val="FF0000"/>
                </a:solidFill>
                <a:latin typeface="Consolas" panose="020B0609020204030204" pitchFamily="49" charset="0"/>
              </a:rPr>
              <a:t>aes</a:t>
            </a:r>
            <a:r>
              <a:rPr lang="en-GB" dirty="0">
                <a:solidFill>
                  <a:srgbClr val="FF0000"/>
                </a:solidFill>
                <a:latin typeface="Consolas" panose="020B0609020204030204" pitchFamily="49" charset="0"/>
              </a:rPr>
              <a:t>()</a:t>
            </a:r>
            <a:r>
              <a:rPr lang="en-GB" dirty="0"/>
              <a:t>)</a:t>
            </a:r>
          </a:p>
          <a:p>
            <a:endParaRPr lang="en-GB" dirty="0"/>
          </a:p>
          <a:p>
            <a:r>
              <a:rPr lang="en-GB" dirty="0" err="1"/>
              <a:t>Geoms</a:t>
            </a:r>
            <a:r>
              <a:rPr lang="en-GB" dirty="0"/>
              <a:t>: </a:t>
            </a:r>
            <a:r>
              <a:rPr lang="en-GB" dirty="0" err="1">
                <a:solidFill>
                  <a:srgbClr val="FF0000"/>
                </a:solidFill>
                <a:latin typeface="Consolas" panose="020B0609020204030204" pitchFamily="49" charset="0"/>
              </a:rPr>
              <a:t>geom</a:t>
            </a:r>
            <a:r>
              <a:rPr lang="en-GB" dirty="0">
                <a:solidFill>
                  <a:srgbClr val="FF0000"/>
                </a:solidFill>
                <a:latin typeface="Consolas" panose="020B0609020204030204" pitchFamily="49" charset="0"/>
              </a:rPr>
              <a:t>_...()</a:t>
            </a:r>
          </a:p>
          <a:p>
            <a:pPr lvl="1"/>
            <a:r>
              <a:rPr lang="en-GB" dirty="0"/>
              <a:t>Type of plot (line, scatter, box-plot, etc).</a:t>
            </a:r>
          </a:p>
          <a:p>
            <a:endParaRPr lang="en-GB" dirty="0"/>
          </a:p>
          <a:p>
            <a:r>
              <a:rPr lang="en-GB" dirty="0"/>
              <a:t>Stats: </a:t>
            </a:r>
            <a:r>
              <a:rPr lang="en-GB" dirty="0">
                <a:solidFill>
                  <a:srgbClr val="FF0000"/>
                </a:solidFill>
                <a:latin typeface="Consolas" panose="020B0609020204030204" pitchFamily="49" charset="0"/>
              </a:rPr>
              <a:t>stat_...()</a:t>
            </a:r>
          </a:p>
          <a:p>
            <a:pPr lvl="1"/>
            <a:r>
              <a:rPr lang="en-GB" dirty="0"/>
              <a:t>Statistical transformations</a:t>
            </a:r>
          </a:p>
          <a:p>
            <a:pPr lvl="1"/>
            <a:r>
              <a:rPr lang="en-GB" dirty="0"/>
              <a:t>NB. Most </a:t>
            </a:r>
            <a:r>
              <a:rPr lang="en-GB" dirty="0" err="1"/>
              <a:t>geoms</a:t>
            </a:r>
            <a:r>
              <a:rPr lang="en-GB" dirty="0"/>
              <a:t> have a default stat, so this is not always need.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8512FC-F99C-4DEB-8EBB-84FEB30DD88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12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3</a:t>
            </a:fld>
            <a:endParaRPr lang="en-GB"/>
          </a:p>
        </p:txBody>
      </p:sp>
    </p:spTree>
    <p:extLst>
      <p:ext uri="{BB962C8B-B14F-4D97-AF65-F5344CB8AC3E}">
        <p14:creationId xmlns:p14="http://schemas.microsoft.com/office/powerpoint/2010/main" val="210956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4</a:t>
            </a:fld>
            <a:endParaRPr lang="en-GB"/>
          </a:p>
        </p:txBody>
      </p:sp>
    </p:spTree>
    <p:extLst>
      <p:ext uri="{BB962C8B-B14F-4D97-AF65-F5344CB8AC3E}">
        <p14:creationId xmlns:p14="http://schemas.microsoft.com/office/powerpoint/2010/main" val="51736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5</a:t>
            </a:fld>
            <a:endParaRPr lang="en-GB"/>
          </a:p>
        </p:txBody>
      </p:sp>
    </p:spTree>
    <p:extLst>
      <p:ext uri="{BB962C8B-B14F-4D97-AF65-F5344CB8AC3E}">
        <p14:creationId xmlns:p14="http://schemas.microsoft.com/office/powerpoint/2010/main" val="77329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479A1-2C26-F246-A678-F640A6FC4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62BA5-4473-B101-80F5-A4E1853CF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9EB4B-C336-AB6B-5D68-F42FACEEDBED}"/>
              </a:ext>
            </a:extLst>
          </p:cNvPr>
          <p:cNvSpPr>
            <a:spLocks noGrp="1"/>
          </p:cNvSpPr>
          <p:nvPr>
            <p:ph type="body" idx="1"/>
          </p:nvPr>
        </p:nvSpPr>
        <p:spPr/>
        <p:txBody>
          <a:bodyPr/>
          <a:lstStyle/>
          <a:p>
            <a:r>
              <a:rPr lang="en-GB" sz="1200" b="0" i="0" kern="1200" dirty="0">
                <a:solidFill>
                  <a:schemeClr val="tx1"/>
                </a:solidFill>
                <a:effectLst/>
                <a:latin typeface="+mn-lt"/>
                <a:ea typeface="+mn-ea"/>
                <a:cs typeface="+mn-cs"/>
              </a:rPr>
              <a:t>chiefly known for her work on </a:t>
            </a:r>
            <a:r>
              <a:rPr lang="en-GB" sz="1200" b="0" i="0" u="none" strike="noStrike" kern="1200" dirty="0">
                <a:solidFill>
                  <a:schemeClr val="tx1"/>
                </a:solidFill>
                <a:effectLst/>
                <a:latin typeface="+mn-lt"/>
                <a:ea typeface="+mn-ea"/>
                <a:cs typeface="+mn-cs"/>
                <a:hlinkClick r:id="rId3" tooltip="Charles Babbage"/>
              </a:rPr>
              <a:t>Charles Babbage</a:t>
            </a:r>
            <a:r>
              <a:rPr lang="en-GB" sz="1200" b="0" i="0" kern="1200" dirty="0">
                <a:solidFill>
                  <a:schemeClr val="tx1"/>
                </a:solidFill>
                <a:effectLst/>
                <a:latin typeface="+mn-lt"/>
                <a:ea typeface="+mn-ea"/>
                <a:cs typeface="+mn-cs"/>
              </a:rPr>
              <a:t>'s proposed mechanical general-purpose </a:t>
            </a:r>
            <a:r>
              <a:rPr lang="en-GB" sz="1200" b="0" i="0" u="none" strike="noStrike" kern="1200" dirty="0">
                <a:solidFill>
                  <a:schemeClr val="tx1"/>
                </a:solidFill>
                <a:effectLst/>
                <a:latin typeface="+mn-lt"/>
                <a:ea typeface="+mn-ea"/>
                <a:cs typeface="+mn-cs"/>
                <a:hlinkClick r:id="rId4" tooltip="Computer"/>
              </a:rPr>
              <a:t>computer</a:t>
            </a:r>
            <a:r>
              <a:rPr lang="en-GB" sz="1200" b="0" i="0"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5" tooltip="Analytical Engine"/>
              </a:rPr>
              <a:t>Analytical Engine</a:t>
            </a:r>
            <a:r>
              <a:rPr lang="en-GB" sz="1200" b="0" i="0" kern="1200" dirty="0">
                <a:solidFill>
                  <a:schemeClr val="tx1"/>
                </a:solidFill>
                <a:effectLst/>
                <a:latin typeface="+mn-lt"/>
                <a:ea typeface="+mn-ea"/>
                <a:cs typeface="+mn-cs"/>
              </a:rPr>
              <a:t>. She is believed by some to be the first to recognise that the machine had applications beyond pure calculation, and to have published the first </a:t>
            </a:r>
            <a:r>
              <a:rPr lang="en-GB" sz="1200" b="0" i="0" u="none" strike="noStrike" kern="1200" dirty="0">
                <a:solidFill>
                  <a:schemeClr val="tx1"/>
                </a:solidFill>
                <a:effectLst/>
                <a:latin typeface="+mn-lt"/>
                <a:ea typeface="+mn-ea"/>
                <a:cs typeface="+mn-cs"/>
                <a:hlinkClick r:id="rId6" tooltip="Algorithm"/>
              </a:rPr>
              <a:t>algorithm</a:t>
            </a:r>
            <a:r>
              <a:rPr lang="en-GB" sz="1200" b="0" i="0" kern="1200" dirty="0">
                <a:solidFill>
                  <a:schemeClr val="tx1"/>
                </a:solidFill>
                <a:effectLst/>
                <a:latin typeface="+mn-lt"/>
                <a:ea typeface="+mn-ea"/>
                <a:cs typeface="+mn-cs"/>
              </a:rPr>
              <a:t> intended to be carried out by such a machine. As a result, she is often regarded as the first to recognise the full potential of computers and as one of the first to be a computer </a:t>
            </a:r>
            <a:r>
              <a:rPr lang="en-GB" sz="1200" b="0" i="0" u="none" strike="noStrike" kern="1200" dirty="0">
                <a:solidFill>
                  <a:schemeClr val="tx1"/>
                </a:solidFill>
                <a:effectLst/>
                <a:latin typeface="+mn-lt"/>
                <a:ea typeface="+mn-ea"/>
                <a:cs typeface="+mn-cs"/>
                <a:hlinkClick r:id="rId7" tooltip="Programmer"/>
              </a:rPr>
              <a:t>programmer</a:t>
            </a:r>
            <a:r>
              <a:rPr lang="en-GB" sz="1200" b="0" i="0" kern="1200" dirty="0">
                <a:solidFill>
                  <a:schemeClr val="tx1"/>
                </a:solidFill>
                <a:effectLst/>
                <a:latin typeface="+mn-lt"/>
                <a:ea typeface="+mn-ea"/>
                <a:cs typeface="+mn-cs"/>
              </a:rPr>
              <a:t>.</a:t>
            </a:r>
            <a:endParaRPr lang="en-GB" dirty="0"/>
          </a:p>
        </p:txBody>
      </p:sp>
      <p:sp>
        <p:nvSpPr>
          <p:cNvPr id="4" name="Slide Number Placeholder 3">
            <a:extLst>
              <a:ext uri="{FF2B5EF4-FFF2-40B4-BE49-F238E27FC236}">
                <a16:creationId xmlns:a16="http://schemas.microsoft.com/office/drawing/2014/main" id="{CBF6AF71-6A64-D680-1237-9E5A71E618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7AA09-ECB9-44BE-9FE0-E1B90436C33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63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4958-D273-F434-E1A4-FAE20CF26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ED904-670F-65A9-AFA8-A259386C5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24BBD-D9D5-9EE3-1DC6-9D4939FE1A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7DBF43-8BB6-11D2-360E-CB2C7EC83971}"/>
              </a:ext>
            </a:extLst>
          </p:cNvPr>
          <p:cNvSpPr>
            <a:spLocks noGrp="1"/>
          </p:cNvSpPr>
          <p:nvPr>
            <p:ph type="sldNum" sz="quarter" idx="5"/>
          </p:nvPr>
        </p:nvSpPr>
        <p:spPr/>
        <p:txBody>
          <a:bodyPr/>
          <a:lstStyle/>
          <a:p>
            <a:fld id="{D0C7AA09-ECB9-44BE-9FE0-E1B90436C33C}" type="slidenum">
              <a:rPr lang="en-GB" smtClean="0"/>
              <a:t>23</a:t>
            </a:fld>
            <a:endParaRPr lang="en-GB"/>
          </a:p>
        </p:txBody>
      </p:sp>
    </p:spTree>
    <p:extLst>
      <p:ext uri="{BB962C8B-B14F-4D97-AF65-F5344CB8AC3E}">
        <p14:creationId xmlns:p14="http://schemas.microsoft.com/office/powerpoint/2010/main" val="312380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your analysis from copies of your raw data.</a:t>
            </a:r>
          </a:p>
          <a:p>
            <a:r>
              <a:rPr lang="en-GB" dirty="0"/>
              <a:t>•Any cleaning, merging, transforming, etc. of data should be done in scripts,</a:t>
            </a:r>
          </a:p>
          <a:p>
            <a:r>
              <a:rPr lang="en-GB" dirty="0"/>
              <a:t>not manually.</a:t>
            </a:r>
          </a:p>
          <a:p>
            <a:r>
              <a:rPr lang="en-GB" dirty="0"/>
              <a:t>•Split your workflow (scripts) into logical thematic units. For example, you might</a:t>
            </a:r>
          </a:p>
          <a:p>
            <a:r>
              <a:rPr lang="en-GB" dirty="0"/>
              <a:t>separate your code into scripts that (</a:t>
            </a:r>
            <a:r>
              <a:rPr lang="en-GB" dirty="0" err="1"/>
              <a:t>i</a:t>
            </a:r>
            <a:r>
              <a:rPr lang="en-GB" dirty="0"/>
              <a:t>) load, merge and clean data, (ii) analyse</a:t>
            </a:r>
          </a:p>
          <a:p>
            <a:r>
              <a:rPr lang="en-GB" dirty="0"/>
              <a:t>data, and (iii) produce outputs like figures and tables.</a:t>
            </a:r>
          </a:p>
          <a:p>
            <a:r>
              <a:rPr lang="en-GB" dirty="0"/>
              <a:t>•Eliminate code duplication by packaging up useful code into custom functions</a:t>
            </a:r>
          </a:p>
          <a:p>
            <a:r>
              <a:rPr lang="en-GB" dirty="0"/>
              <a:t>(see Programming). Make sure to comment your functions thoroughly,</a:t>
            </a:r>
          </a:p>
          <a:p>
            <a:r>
              <a:rPr lang="en-GB" dirty="0"/>
              <a:t>explaining their expected inputs and outputs, and what they are doing and why.</a:t>
            </a:r>
          </a:p>
          <a:p>
            <a:r>
              <a:rPr lang="en-GB" dirty="0"/>
              <a:t>•Document your code and data as comments in your scripts or by producing</a:t>
            </a:r>
          </a:p>
          <a:p>
            <a:r>
              <a:rPr lang="en-GB" dirty="0"/>
              <a:t>separate documentation (see Programming and Reproducible reports).</a:t>
            </a:r>
          </a:p>
          <a:p>
            <a:r>
              <a:rPr lang="en-GB" dirty="0"/>
              <a:t>•Any intermediary outputs generated by your workflow should be kept separate</a:t>
            </a:r>
          </a:p>
          <a:p>
            <a:r>
              <a:rPr lang="en-GB" dirty="0"/>
              <a:t>from raw data.</a:t>
            </a:r>
          </a:p>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26</a:t>
            </a:fld>
            <a:endParaRPr lang="en-GB"/>
          </a:p>
        </p:txBody>
      </p:sp>
    </p:spTree>
    <p:extLst>
      <p:ext uri="{BB962C8B-B14F-4D97-AF65-F5344CB8AC3E}">
        <p14:creationId xmlns:p14="http://schemas.microsoft.com/office/powerpoint/2010/main" val="293890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1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another timeline when you would be out on Millport, you would be out collecting data in groups. You have a project and hypothesis in mind, and you have formulated a plan that will allow you to test your hypothesis in a </a:t>
            </a:r>
            <a:r>
              <a:rPr lang="en-GB" dirty="0" err="1"/>
              <a:t>rigourous</a:t>
            </a:r>
            <a:r>
              <a:rPr lang="en-GB" dirty="0"/>
              <a:t> and unbiased way. Here, we have assigned each other different tasks in collecting the data – Graham is the most resilient in the group, so he’s down measuring Littorina and getting battered by the waves; Per is the most organised, so he has the job of writing down the measurements, Tom and I are given the sacred job of levelling, leaving Nick, who is probably in the pub/getting arrested somewhere in Millport town. Now, given the fact that we formulated our hypotheses, it’s the case that you may have an expected pattern in the data in your head – but it’s not until you collect and visualise that data that you can begin to understand the answer.</a:t>
            </a:r>
          </a:p>
          <a:p>
            <a:endParaRPr lang="en-GB" dirty="0"/>
          </a:p>
          <a:p>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27313FDC-B773-4A3C-9DFB-8B626257A0E3}" type="slidenum">
              <a:rPr lang="en-GB" smtClean="0"/>
              <a:t>36</a:t>
            </a:fld>
            <a:endParaRPr lang="en-GB"/>
          </a:p>
        </p:txBody>
      </p:sp>
    </p:spTree>
    <p:extLst>
      <p:ext uri="{BB962C8B-B14F-4D97-AF65-F5344CB8AC3E}">
        <p14:creationId xmlns:p14="http://schemas.microsoft.com/office/powerpoint/2010/main" val="214823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5F57-4700-41CF-B53F-155B936E2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A9B5A4-D58D-4B2B-B720-46D28D8A87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826453-CA4A-4007-AB0A-0622BBF0AB79}"/>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3F4CA456-2C54-4A50-9EC6-00CA3FD7D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00EEE-F615-400A-8D07-D2C50C9565D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22754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B77D-8B4E-4863-8CFE-C02562E63F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0C4BF-6AE2-4314-9FA1-4945C2BE93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F93C-6ECA-4ECB-97BE-B742F0726D0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70CA7D1C-6492-4EF7-96C4-40DCD0F0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0C976-8CBA-44EC-8A36-3881D74D8DA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71881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B7192-EF66-4B5E-9830-0C3C2765B7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95C0D7-9E46-4818-97BD-F7D6834AF8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CC2D9-67CD-4B0A-AB9E-E248F9C04B3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567860F9-355A-46AC-BDE9-A71B5B81F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4E0E3-8F61-4CEF-A352-1C407D34C5DE}"/>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587725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9621-8D37-B436-77E9-76C6FE2F0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F00E89-55F7-1A5F-1387-EF5EF77C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8298F1-4A14-C733-142C-79C5CFD18EE6}"/>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595E4D0A-2499-6359-FAFF-D6F177DCA5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B48046-F9E0-FD90-092D-9D16A3DBB881}"/>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360951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AF8-A68A-7A62-A790-25A65B8A5C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E73F3A-B47C-870D-A375-4EE8BD7B0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4FA9D4-F370-2D10-0378-A6988631314B}"/>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A8A58863-54B7-085F-5ED6-F9407FE2FB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5B6B0B-EBA8-B884-0AB1-251424475371}"/>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025208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5A15-BAA5-400E-9A99-7D85A4194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16FC4F0-5A0C-D5C2-011B-FC4A6D7BC7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85A4C8-EA75-6085-CE53-91151C8BCDF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0B68ABB6-0C9F-3E0C-2D31-7F98A276CD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A7353-BD45-472A-8048-878FFC720A50}"/>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481236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67EB-EEE6-282E-535F-77A48914BE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DA8F16-39C7-81E0-E322-9E07E3584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38E28B5-1123-F8E2-AADE-3FF0BC78D3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4C13F6-F08F-AF94-FC5E-F2BC9827C7C1}"/>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281B1406-30BF-B63B-F251-8E753DF121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457F3-BAF6-A0B1-2C31-9716A5AA0F52}"/>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63124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D80A-6334-7668-31D7-A99FD34A08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2FD95E-59AC-4984-C1E7-B6E9BA96F3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7C9FD-0552-8EBF-7C74-28C6F2529F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394111E-009E-6C68-4C69-3FCD1C25C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9E159-4B1D-42D1-644F-0E727F5F6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B9A056-DD66-AAE2-E6C8-F2667684B6E3}"/>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8" name="Footer Placeholder 7">
            <a:extLst>
              <a:ext uri="{FF2B5EF4-FFF2-40B4-BE49-F238E27FC236}">
                <a16:creationId xmlns:a16="http://schemas.microsoft.com/office/drawing/2014/main" id="{70FF9F49-5812-7D6D-44AE-3CFDE7912D0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5B0CACF-2308-A0E9-178F-0FB2FACC0764}"/>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262295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C80C-2596-E6EC-9440-A9F92CD5A6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5B0AAE-8870-C919-3CD2-41407F1AEE67}"/>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4" name="Footer Placeholder 3">
            <a:extLst>
              <a:ext uri="{FF2B5EF4-FFF2-40B4-BE49-F238E27FC236}">
                <a16:creationId xmlns:a16="http://schemas.microsoft.com/office/drawing/2014/main" id="{4F026D8D-0E48-0C6D-4681-DC21AB2892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DFF741C-8451-C053-8055-FC682510BED5}"/>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815926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16FB0E-5FA1-62F3-A499-EC3FFCDD173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3" name="Footer Placeholder 2">
            <a:extLst>
              <a:ext uri="{FF2B5EF4-FFF2-40B4-BE49-F238E27FC236}">
                <a16:creationId xmlns:a16="http://schemas.microsoft.com/office/drawing/2014/main" id="{54A5BCBD-D7A2-ACBA-7AF9-60556847400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A850A7E-E9CB-47DE-1AFB-1D958C21F8E3}"/>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295299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0043-CC4D-2E2F-D03A-5E29C948B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F4BBAB-96EF-A9E1-BD60-E511322B9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583DAF-82DB-43C1-E1DA-24E44CAF1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9C4DB-7A1A-0A9B-2F8A-24A84340D1CC}"/>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6CF9F18E-0CCC-A195-B3CD-AAC1D2D397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99F846-AFF2-E75E-FBC0-C0A93B226E20}"/>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54496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1658-7E4A-4426-9420-85866A0BD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D6C77-9C41-4C89-BDC5-B81F015585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27A3B-AE0C-4236-90E9-C19F5D27D7A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1D6EAFAE-50EB-4C8F-B33A-F4E6B96B6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C98E0-4DA9-4019-A112-CC8F76EE8335}"/>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241074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550B-C700-9C88-8F0D-4BBB03A8F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B3B10E-A1CA-6619-A5B9-2FEBA25B26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0C8763-5E62-1FF0-64B9-F74E2D5C6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56023-CCC8-31F2-D562-597C213E4D04}"/>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91222082-DC8A-C313-F3FA-665AB179D1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AD359E-CEB5-C4A2-7B1E-775F4390E6DE}"/>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879813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5292-C718-1755-6EE9-015D1DCF1B4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E8B010-4BE2-BEA0-3701-73AF0B352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833E83-D767-02C8-081F-E5BBCE3EF90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6012E500-55A0-A122-2C78-66EB88A36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36A8A-C39A-6812-A68A-2CD04EADB64E}"/>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402885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F0A217-E2E7-2668-20DF-E64785DD87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4FF229-76DA-7484-CB35-374E447C33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714B47-B574-9AD9-C802-A34707BF2561}"/>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E0BF9D43-7ABF-085B-A1F9-E52FCD940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1798F-D553-F7D5-B4F8-69540F0CA805}"/>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15520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D2EA-22A4-4D1E-8D3F-23D797A731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2B955-4D24-443F-8CA3-781BFA6B46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B1EA94-7187-4086-80AA-592CDDDBF963}"/>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0DD978C5-8BF6-4764-994C-1B1F65CC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BA8A9-5C1D-4C67-9820-B56DFF3EAFD2}"/>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230003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79DF-F45F-4B7E-8746-9E0181F38F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885A8-6294-4844-A49F-90DFAFADA5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56199-A549-4345-AA7A-728A5BAB4B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BF473-04F9-40DC-9BCA-CE94F9B8F587}"/>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6040391D-75BC-49F9-BC69-EB2FB2905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D168A-769F-4266-BCAD-6329E6A10E4B}"/>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95588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133C-8B2B-4F7C-B26F-DEFC6E836E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47607-110F-47BE-9797-D4685BAF2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0B51EE-6699-49C0-924E-58381E0AAC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9A4F6-2291-40C8-A288-B06CFAF5F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D667A4-1809-475A-B5A8-E98B524B72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FB0652-A5A8-4760-AB81-4D1F89E7D243}"/>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8" name="Footer Placeholder 7">
            <a:extLst>
              <a:ext uri="{FF2B5EF4-FFF2-40B4-BE49-F238E27FC236}">
                <a16:creationId xmlns:a16="http://schemas.microsoft.com/office/drawing/2014/main" id="{C6E8BCBB-3F50-45CD-BBFC-FD9F32D1AF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D2085-D125-4033-B03D-47B94BB0CD3B}"/>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04503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D4B0-A001-4133-8E52-7C1B9F64FB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C829E6-703E-40DB-991A-D3B6582D8D27}"/>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4" name="Footer Placeholder 3">
            <a:extLst>
              <a:ext uri="{FF2B5EF4-FFF2-40B4-BE49-F238E27FC236}">
                <a16:creationId xmlns:a16="http://schemas.microsoft.com/office/drawing/2014/main" id="{9AAC962C-DF6A-4F9C-AB88-F6758ABCF8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B730E-E43F-4AEB-9571-03076ACAE47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09666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B7F65-2B22-4FE9-98A0-B25DD44D26B1}"/>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3" name="Footer Placeholder 2">
            <a:extLst>
              <a:ext uri="{FF2B5EF4-FFF2-40B4-BE49-F238E27FC236}">
                <a16:creationId xmlns:a16="http://schemas.microsoft.com/office/drawing/2014/main" id="{0C71C21A-6843-4AB8-8298-D5C68A2A6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00B1A-8CB0-40FF-A4C5-398401914064}"/>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49602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61CC-DFAA-43DA-B591-74ED283E4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4D193C-54B3-4D3C-8745-FA397497E1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2412A-BBD9-4D15-BA8C-75CEF6AA8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74C8C5-42CA-44B0-B03D-7CAFAB9F2D0B}"/>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F7A2A889-3819-4AE4-B871-89DEF0A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C9D83-721D-4499-A30E-DC1D6D0FE660}"/>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08269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0DD4-58B3-4D9F-BE4D-8893A31C5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B2EBEF-1EFE-4290-AC2C-C2A8D7F49C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D4E482-3390-4C8F-AD9C-B4EFA36BE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918B97-AB55-4168-8506-6015862A3FF8}"/>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87C6135B-1FE1-4F6E-B770-35BEAB09C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A74A4-64D5-4673-B0BD-1F6F7E23DA78}"/>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237337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DB5CE-3AE5-4448-B25F-7D1C35C92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66297-03D8-4B5C-8D6D-D01D82432C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3B5F-C442-4F56-8CBC-0C283E926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BA636A4A-89DA-4DF7-A232-EC992867C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3F2AB-791B-42AD-9FA0-88431A798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8D1F3-EB1E-4B84-BFFB-F4CE31F0FA5A}" type="slidenum">
              <a:rPr lang="en-US" smtClean="0"/>
              <a:t>‹#›</a:t>
            </a:fld>
            <a:endParaRPr lang="en-US"/>
          </a:p>
        </p:txBody>
      </p:sp>
    </p:spTree>
    <p:extLst>
      <p:ext uri="{BB962C8B-B14F-4D97-AF65-F5344CB8AC3E}">
        <p14:creationId xmlns:p14="http://schemas.microsoft.com/office/powerpoint/2010/main" val="416293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FBEDE-0F0E-3F26-8D66-B064C8E3D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8F359-7EFD-AFC7-755B-01D4E2DCD1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1A942E-02D1-5E62-C524-163B51BA7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A928702F-C264-8FCE-BB9C-984546096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9241F6-2CF5-232F-A7BC-0F3AD28228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DF061-35F0-4F57-A5F2-3C974EB5311F}" type="slidenum">
              <a:rPr lang="en-GB" smtClean="0"/>
              <a:t>‹#›</a:t>
            </a:fld>
            <a:endParaRPr lang="en-GB"/>
          </a:p>
        </p:txBody>
      </p:sp>
    </p:spTree>
    <p:extLst>
      <p:ext uri="{BB962C8B-B14F-4D97-AF65-F5344CB8AC3E}">
        <p14:creationId xmlns:p14="http://schemas.microsoft.com/office/powerpoint/2010/main" val="1401597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nytimes.com/2019/02/13/magazine/women-coding-computer-programming.html"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varianceexplained.org/r/trump-tweets/"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nature.com/news/many-junior-scientists-need-to-take-a-hard-look-at-their-job-prospects-1.2287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nicercode.github.io/blog/2013-04-05-projects/" TargetMode="External"/><Relationship Id="rId2" Type="http://schemas.openxmlformats.org/officeDocument/2006/relationships/hyperlink" Target="https://nicercode.github.io/blog/2013-05-17-organising-my-projec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ourcodingclub.github.io/tutorials/intro-to-r/"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bbc.github.io/rcookbook/" TargetMode="External"/><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pixabay.com/en/notebook-pen-pencil-education-1207543/" TargetMode="External"/><Relationship Id="rId13" Type="http://schemas.openxmlformats.org/officeDocument/2006/relationships/image" Target="../media/image50.jpeg"/><Relationship Id="rId3" Type="http://schemas.openxmlformats.org/officeDocument/2006/relationships/image" Target="../media/image44.png"/><Relationship Id="rId7" Type="http://schemas.openxmlformats.org/officeDocument/2006/relationships/image" Target="../media/image47.jpg"/><Relationship Id="rId12" Type="http://schemas.openxmlformats.org/officeDocument/2006/relationships/hyperlink" Target="http://pngimg.com/download/12902"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pixabay.com/en/ruler-straight-edge-tool-geometry-145940/" TargetMode="Externa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commons.wikimedia.org/wiki/File:Oxygen15.04.1-computer-laptop.svg" TargetMode="External"/><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rpubs.com/SusanEJohnston/7953" TargetMode="Externa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ggplot2.tidyverse.org/index.html" TargetMode="External"/><Relationship Id="rId1" Type="http://schemas.openxmlformats.org/officeDocument/2006/relationships/slideLayout" Target="../slideLayouts/slideLayout14.xml"/><Relationship Id="rId4" Type="http://schemas.openxmlformats.org/officeDocument/2006/relationships/hyperlink" Target="https://r-graph-gallery.com/ggplot2-packag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7C9A-7CAF-4764-A825-9C11BFAAFFEE}"/>
              </a:ext>
            </a:extLst>
          </p:cNvPr>
          <p:cNvSpPr>
            <a:spLocks noGrp="1"/>
          </p:cNvSpPr>
          <p:nvPr>
            <p:ph type="ctrTitle"/>
          </p:nvPr>
        </p:nvSpPr>
        <p:spPr>
          <a:xfrm>
            <a:off x="1486293" y="2328993"/>
            <a:ext cx="9144000" cy="2387600"/>
          </a:xfrm>
        </p:spPr>
        <p:txBody>
          <a:bodyPr/>
          <a:lstStyle/>
          <a:p>
            <a:r>
              <a:rPr lang="en-GB" dirty="0"/>
              <a:t>Using R as a Research Tool.</a:t>
            </a:r>
            <a:endParaRPr lang="en-US" dirty="0"/>
          </a:p>
        </p:txBody>
      </p:sp>
      <p:sp>
        <p:nvSpPr>
          <p:cNvPr id="3" name="Subtitle 2">
            <a:extLst>
              <a:ext uri="{FF2B5EF4-FFF2-40B4-BE49-F238E27FC236}">
                <a16:creationId xmlns:a16="http://schemas.microsoft.com/office/drawing/2014/main" id="{2F6B4108-2157-48EE-BD03-4039E4CC4213}"/>
              </a:ext>
            </a:extLst>
          </p:cNvPr>
          <p:cNvSpPr>
            <a:spLocks noGrp="1"/>
          </p:cNvSpPr>
          <p:nvPr>
            <p:ph type="subTitle" idx="1"/>
          </p:nvPr>
        </p:nvSpPr>
        <p:spPr>
          <a:xfrm>
            <a:off x="1486293" y="4808668"/>
            <a:ext cx="9144000" cy="1655762"/>
          </a:xfrm>
        </p:spPr>
        <p:txBody>
          <a:bodyPr>
            <a:normAutofit/>
          </a:bodyPr>
          <a:lstStyle/>
          <a:p>
            <a:r>
              <a:rPr lang="en-GB" b="1" dirty="0"/>
              <a:t>NERC E4 DTP Training</a:t>
            </a:r>
          </a:p>
          <a:p>
            <a:endParaRPr lang="en-GB" dirty="0"/>
          </a:p>
          <a:p>
            <a:r>
              <a:rPr lang="en-GB" dirty="0"/>
              <a:t>Dr Susan Johnston, Institute of Ecology and Evolution</a:t>
            </a:r>
          </a:p>
        </p:txBody>
      </p:sp>
      <p:pic>
        <p:nvPicPr>
          <p:cNvPr id="1026" name="Picture 2" descr="Image result for rstudio stickers">
            <a:extLst>
              <a:ext uri="{FF2B5EF4-FFF2-40B4-BE49-F238E27FC236}">
                <a16:creationId xmlns:a16="http://schemas.microsoft.com/office/drawing/2014/main" id="{D43412DC-9AB1-44F2-95DC-486BE1BD9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255" y="662331"/>
            <a:ext cx="76200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15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EA50-ADFC-4980-8093-D24D33003B3C}"/>
              </a:ext>
            </a:extLst>
          </p:cNvPr>
          <p:cNvSpPr>
            <a:spLocks noGrp="1"/>
          </p:cNvSpPr>
          <p:nvPr>
            <p:ph type="title"/>
          </p:nvPr>
        </p:nvSpPr>
        <p:spPr>
          <a:xfrm>
            <a:off x="-29165" y="433633"/>
            <a:ext cx="4524865" cy="1761354"/>
          </a:xfrm>
        </p:spPr>
        <p:txBody>
          <a:bodyPr>
            <a:normAutofit fontScale="90000"/>
          </a:bodyPr>
          <a:lstStyle/>
          <a:p>
            <a:pPr algn="ctr"/>
            <a:r>
              <a:rPr lang="en-GB" dirty="0"/>
              <a:t>Scenarios that benefit from reproducibility</a:t>
            </a:r>
            <a:endParaRPr lang="en-US" dirty="0"/>
          </a:p>
        </p:txBody>
      </p:sp>
      <p:sp>
        <p:nvSpPr>
          <p:cNvPr id="3" name="Content Placeholder 2">
            <a:extLst>
              <a:ext uri="{FF2B5EF4-FFF2-40B4-BE49-F238E27FC236}">
                <a16:creationId xmlns:a16="http://schemas.microsoft.com/office/drawing/2014/main" id="{39E35C14-F39D-4DE1-9D93-7757DA3D7E65}"/>
              </a:ext>
            </a:extLst>
          </p:cNvPr>
          <p:cNvSpPr>
            <a:spLocks noGrp="1"/>
          </p:cNvSpPr>
          <p:nvPr>
            <p:ph idx="1"/>
          </p:nvPr>
        </p:nvSpPr>
        <p:spPr>
          <a:xfrm>
            <a:off x="4818490" y="456719"/>
            <a:ext cx="7110727" cy="6052008"/>
          </a:xfrm>
        </p:spPr>
        <p:txBody>
          <a:bodyPr>
            <a:normAutofit lnSpcReduction="10000"/>
          </a:bodyPr>
          <a:lstStyle/>
          <a:p>
            <a:r>
              <a:rPr lang="en-GB" sz="2400" dirty="0">
                <a:solidFill>
                  <a:srgbClr val="C00000"/>
                </a:solidFill>
              </a:rPr>
              <a:t>The first researcher who will need to reproduce results is likely to be </a:t>
            </a:r>
            <a:r>
              <a:rPr lang="en-GB" sz="2400" b="1" dirty="0">
                <a:solidFill>
                  <a:srgbClr val="C00000"/>
                </a:solidFill>
              </a:rPr>
              <a:t>YOU.</a:t>
            </a:r>
          </a:p>
          <a:p>
            <a:endParaRPr lang="en-GB" sz="2400" b="1" dirty="0"/>
          </a:p>
          <a:p>
            <a:r>
              <a:rPr lang="en-GB" sz="2400" dirty="0"/>
              <a:t>New data becomes available.</a:t>
            </a:r>
          </a:p>
          <a:p>
            <a:endParaRPr lang="en-GB" sz="2400" dirty="0"/>
          </a:p>
          <a:p>
            <a:r>
              <a:rPr lang="en-GB" sz="2400" dirty="0"/>
              <a:t>You return to a project after a period of time.</a:t>
            </a:r>
          </a:p>
          <a:p>
            <a:endParaRPr lang="en-GB" sz="2400" dirty="0"/>
          </a:p>
          <a:p>
            <a:r>
              <a:rPr lang="en-GB" sz="2400" dirty="0"/>
              <a:t>You give the project to a new student/collaborator.</a:t>
            </a:r>
          </a:p>
          <a:p>
            <a:endParaRPr lang="en-GB" sz="2400" dirty="0"/>
          </a:p>
          <a:p>
            <a:r>
              <a:rPr lang="en-GB" sz="2400" dirty="0"/>
              <a:t>A reviewer wants you to change something.</a:t>
            </a:r>
          </a:p>
          <a:p>
            <a:endParaRPr lang="en-GB" sz="2400" dirty="0"/>
          </a:p>
          <a:p>
            <a:r>
              <a:rPr lang="en-GB" sz="2400" dirty="0"/>
              <a:t>Other researchers want to used your data/methods.</a:t>
            </a:r>
          </a:p>
          <a:p>
            <a:endParaRPr lang="en-GB" sz="2400" dirty="0"/>
          </a:p>
          <a:p>
            <a:r>
              <a:rPr lang="en-GB" sz="2400" dirty="0"/>
              <a:t>You found an error, but not sure how it happened.</a:t>
            </a:r>
          </a:p>
        </p:txBody>
      </p:sp>
      <p:grpSp>
        <p:nvGrpSpPr>
          <p:cNvPr id="6" name="Group 5">
            <a:extLst>
              <a:ext uri="{FF2B5EF4-FFF2-40B4-BE49-F238E27FC236}">
                <a16:creationId xmlns:a16="http://schemas.microsoft.com/office/drawing/2014/main" id="{54AEF948-463F-445F-B6B3-32454A1FB9E8}"/>
              </a:ext>
            </a:extLst>
          </p:cNvPr>
          <p:cNvGrpSpPr/>
          <p:nvPr/>
        </p:nvGrpSpPr>
        <p:grpSpPr>
          <a:xfrm>
            <a:off x="120124" y="2308412"/>
            <a:ext cx="4288199" cy="3495229"/>
            <a:chOff x="-28279" y="1853406"/>
            <a:chExt cx="4524865" cy="3688131"/>
          </a:xfrm>
        </p:grpSpPr>
        <p:pic>
          <p:nvPicPr>
            <p:cNvPr id="4" name="Picture 3">
              <a:extLst>
                <a:ext uri="{FF2B5EF4-FFF2-40B4-BE49-F238E27FC236}">
                  <a16:creationId xmlns:a16="http://schemas.microsoft.com/office/drawing/2014/main" id="{363AC078-9AE7-493A-91B0-D6FE8B8CB2A3}"/>
                </a:ext>
              </a:extLst>
            </p:cNvPr>
            <p:cNvPicPr>
              <a:picLocks noChangeAspect="1"/>
            </p:cNvPicPr>
            <p:nvPr/>
          </p:nvPicPr>
          <p:blipFill rotWithShape="1">
            <a:blip r:embed="rId2"/>
            <a:srcRect r="27681" b="16481"/>
            <a:stretch/>
          </p:blipFill>
          <p:spPr>
            <a:xfrm>
              <a:off x="-28279" y="1853406"/>
              <a:ext cx="4524865" cy="3105093"/>
            </a:xfrm>
            <a:prstGeom prst="rect">
              <a:avLst/>
            </a:prstGeom>
          </p:spPr>
        </p:pic>
        <p:pic>
          <p:nvPicPr>
            <p:cNvPr id="5" name="Picture 4">
              <a:extLst>
                <a:ext uri="{FF2B5EF4-FFF2-40B4-BE49-F238E27FC236}">
                  <a16:creationId xmlns:a16="http://schemas.microsoft.com/office/drawing/2014/main" id="{35337186-850F-4F38-A135-DEA38EA8013B}"/>
                </a:ext>
              </a:extLst>
            </p:cNvPr>
            <p:cNvPicPr>
              <a:picLocks noChangeAspect="1"/>
            </p:cNvPicPr>
            <p:nvPr/>
          </p:nvPicPr>
          <p:blipFill rotWithShape="1">
            <a:blip r:embed="rId2"/>
            <a:srcRect l="51351" t="84318"/>
            <a:stretch/>
          </p:blipFill>
          <p:spPr>
            <a:xfrm>
              <a:off x="1074655" y="4958499"/>
              <a:ext cx="3043875" cy="583038"/>
            </a:xfrm>
            <a:prstGeom prst="rect">
              <a:avLst/>
            </a:prstGeom>
          </p:spPr>
        </p:pic>
      </p:grpSp>
    </p:spTree>
    <p:extLst>
      <p:ext uri="{BB962C8B-B14F-4D97-AF65-F5344CB8AC3E}">
        <p14:creationId xmlns:p14="http://schemas.microsoft.com/office/powerpoint/2010/main" val="38563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0B70-CFFF-6BB9-50C3-0F6300CDC5CE}"/>
              </a:ext>
            </a:extLst>
          </p:cNvPr>
          <p:cNvSpPr>
            <a:spLocks noGrp="1"/>
          </p:cNvSpPr>
          <p:nvPr>
            <p:ph type="title"/>
          </p:nvPr>
        </p:nvSpPr>
        <p:spPr>
          <a:xfrm>
            <a:off x="702005" y="141731"/>
            <a:ext cx="10515600" cy="1325563"/>
          </a:xfrm>
        </p:spPr>
        <p:txBody>
          <a:bodyPr/>
          <a:lstStyle/>
          <a:p>
            <a:r>
              <a:rPr lang="en-US" dirty="0"/>
              <a:t>Coding is Key!</a:t>
            </a:r>
            <a:endParaRPr lang="en-GB" dirty="0"/>
          </a:p>
        </p:txBody>
      </p:sp>
      <p:sp>
        <p:nvSpPr>
          <p:cNvPr id="3" name="Content Placeholder 2">
            <a:extLst>
              <a:ext uri="{FF2B5EF4-FFF2-40B4-BE49-F238E27FC236}">
                <a16:creationId xmlns:a16="http://schemas.microsoft.com/office/drawing/2014/main" id="{B5417867-BE9A-48DB-7139-6358F45A016D}"/>
              </a:ext>
            </a:extLst>
          </p:cNvPr>
          <p:cNvSpPr>
            <a:spLocks noGrp="1"/>
          </p:cNvSpPr>
          <p:nvPr>
            <p:ph idx="1"/>
          </p:nvPr>
        </p:nvSpPr>
        <p:spPr>
          <a:xfrm>
            <a:off x="702005" y="1581076"/>
            <a:ext cx="4791074" cy="4351338"/>
          </a:xfrm>
        </p:spPr>
        <p:txBody>
          <a:bodyPr>
            <a:normAutofit/>
          </a:bodyPr>
          <a:lstStyle/>
          <a:p>
            <a:r>
              <a:rPr lang="en-US" dirty="0"/>
              <a:t>Automates analyses.</a:t>
            </a:r>
          </a:p>
          <a:p>
            <a:endParaRPr lang="en-US" dirty="0"/>
          </a:p>
          <a:p>
            <a:r>
              <a:rPr lang="en-US" dirty="0"/>
              <a:t>Provides a record of all data manipulation analysis.</a:t>
            </a:r>
          </a:p>
          <a:p>
            <a:pPr marL="0" indent="0">
              <a:buNone/>
            </a:pPr>
            <a:endParaRPr lang="en-US" dirty="0"/>
          </a:p>
          <a:p>
            <a:r>
              <a:rPr lang="en-US" dirty="0"/>
              <a:t>Can be adapted and rerun.</a:t>
            </a:r>
          </a:p>
          <a:p>
            <a:endParaRPr lang="en-US" dirty="0"/>
          </a:p>
          <a:p>
            <a:r>
              <a:rPr lang="en-US" dirty="0"/>
              <a:t>You should always use code whenever possible.</a:t>
            </a:r>
          </a:p>
          <a:p>
            <a:endParaRPr lang="en-US" dirty="0"/>
          </a:p>
          <a:p>
            <a:endParaRPr lang="en-GB" dirty="0"/>
          </a:p>
        </p:txBody>
      </p:sp>
      <p:pic>
        <p:nvPicPr>
          <p:cNvPr id="5" name="Picture 4">
            <a:extLst>
              <a:ext uri="{FF2B5EF4-FFF2-40B4-BE49-F238E27FC236}">
                <a16:creationId xmlns:a16="http://schemas.microsoft.com/office/drawing/2014/main" id="{18630427-8810-5507-08F8-D313C5C02A6B}"/>
              </a:ext>
            </a:extLst>
          </p:cNvPr>
          <p:cNvPicPr>
            <a:picLocks noChangeAspect="1"/>
          </p:cNvPicPr>
          <p:nvPr/>
        </p:nvPicPr>
        <p:blipFill>
          <a:blip r:embed="rId2"/>
          <a:stretch>
            <a:fillRect/>
          </a:stretch>
        </p:blipFill>
        <p:spPr>
          <a:xfrm>
            <a:off x="5823610" y="1842670"/>
            <a:ext cx="5393995" cy="3965919"/>
          </a:xfrm>
          <a:prstGeom prst="rect">
            <a:avLst/>
          </a:prstGeom>
        </p:spPr>
      </p:pic>
      <p:sp>
        <p:nvSpPr>
          <p:cNvPr id="4" name="Rectangle 3">
            <a:extLst>
              <a:ext uri="{FF2B5EF4-FFF2-40B4-BE49-F238E27FC236}">
                <a16:creationId xmlns:a16="http://schemas.microsoft.com/office/drawing/2014/main" id="{D5188B28-C6D3-6AA4-A3FF-295283DA22D5}"/>
              </a:ext>
            </a:extLst>
          </p:cNvPr>
          <p:cNvSpPr/>
          <p:nvPr/>
        </p:nvSpPr>
        <p:spPr>
          <a:xfrm>
            <a:off x="5208309" y="816299"/>
            <a:ext cx="7802842" cy="707886"/>
          </a:xfrm>
          <a:prstGeom prst="rect">
            <a:avLst/>
          </a:prstGeom>
        </p:spPr>
        <p:txBody>
          <a:bodyPr wrap="square">
            <a:spAutoFit/>
          </a:bodyPr>
          <a:lstStyle/>
          <a:p>
            <a:r>
              <a:rPr lang="en-GB" sz="2000" b="0" i="0" u="none" strike="noStrike" baseline="0" dirty="0">
                <a:solidFill>
                  <a:srgbClr val="FF0000"/>
                </a:solidFill>
                <a:latin typeface="Consolas" panose="020B0609020204030204" pitchFamily="49" charset="0"/>
              </a:rPr>
              <a:t>“This is R. There is no if. Only how.”</a:t>
            </a:r>
          </a:p>
          <a:p>
            <a:r>
              <a:rPr lang="en-US" sz="2000" b="0" i="0" u="none" strike="noStrike" baseline="0" dirty="0">
                <a:solidFill>
                  <a:srgbClr val="FF0000"/>
                </a:solidFill>
                <a:latin typeface="Consolas" panose="020B0609020204030204" pitchFamily="49" charset="0"/>
              </a:rPr>
              <a:t>-- Simon `Yoda' Blomberg, R-help (April 2005)</a:t>
            </a:r>
            <a:endParaRPr lang="en-US" sz="200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99050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C3E547-26F6-A07F-3324-6C33426771BA}"/>
              </a:ext>
            </a:extLst>
          </p:cNvPr>
          <p:cNvSpPr/>
          <p:nvPr/>
        </p:nvSpPr>
        <p:spPr>
          <a:xfrm>
            <a:off x="0" y="4981575"/>
            <a:ext cx="12192000" cy="18764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85B5858-9314-9E76-362C-219416C3A81C}"/>
              </a:ext>
            </a:extLst>
          </p:cNvPr>
          <p:cNvSpPr/>
          <p:nvPr/>
        </p:nvSpPr>
        <p:spPr>
          <a:xfrm>
            <a:off x="0" y="0"/>
            <a:ext cx="12192000" cy="9620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2" name="Picture 4">
            <a:extLst>
              <a:ext uri="{FF2B5EF4-FFF2-40B4-BE49-F238E27FC236}">
                <a16:creationId xmlns:a16="http://schemas.microsoft.com/office/drawing/2014/main" id="{B01681F2-73E5-97DB-6612-2A7FE8305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444" y="1324481"/>
            <a:ext cx="3077675" cy="35182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ing JavaScript Developer of Technical Content, Stephenie Minami  Nakajima">
            <a:extLst>
              <a:ext uri="{FF2B5EF4-FFF2-40B4-BE49-F238E27FC236}">
                <a16:creationId xmlns:a16="http://schemas.microsoft.com/office/drawing/2014/main" id="{F514F92D-9C71-AD1E-5CC3-C2717196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3" y="1385975"/>
            <a:ext cx="3892491" cy="33621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wholesomememes - When someone asks me how I got better: | LOTS AND LOTS OF MISTAKES. Spongebob Squarepants vector trace by kssael, CNickelodeon">
            <a:extLst>
              <a:ext uri="{FF2B5EF4-FFF2-40B4-BE49-F238E27FC236}">
                <a16:creationId xmlns:a16="http://schemas.microsoft.com/office/drawing/2014/main" id="{F516957D-D6B3-434A-B410-1B0283F12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202" y="1324481"/>
            <a:ext cx="3673776" cy="35360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0E82D8-E8DD-57CA-6ADB-FE2851CA0708}"/>
              </a:ext>
            </a:extLst>
          </p:cNvPr>
          <p:cNvSpPr txBox="1"/>
          <p:nvPr/>
        </p:nvSpPr>
        <p:spPr>
          <a:xfrm>
            <a:off x="819598" y="5411300"/>
            <a:ext cx="2796363" cy="830997"/>
          </a:xfrm>
          <a:prstGeom prst="rect">
            <a:avLst/>
          </a:prstGeom>
          <a:noFill/>
        </p:spPr>
        <p:txBody>
          <a:bodyPr wrap="square" rtlCol="0">
            <a:spAutoFit/>
          </a:bodyPr>
          <a:lstStyle/>
          <a:p>
            <a:pPr algn="ctr"/>
            <a:r>
              <a:rPr lang="en-US" sz="2400" dirty="0"/>
              <a:t>It will take time    (but not much time!)</a:t>
            </a:r>
            <a:endParaRPr lang="en-GB" sz="2400" dirty="0"/>
          </a:p>
        </p:txBody>
      </p:sp>
      <p:sp>
        <p:nvSpPr>
          <p:cNvPr id="3" name="Title 1">
            <a:extLst>
              <a:ext uri="{FF2B5EF4-FFF2-40B4-BE49-F238E27FC236}">
                <a16:creationId xmlns:a16="http://schemas.microsoft.com/office/drawing/2014/main" id="{1FD0EACA-FEF8-6297-12F4-017AFE528F18}"/>
              </a:ext>
            </a:extLst>
          </p:cNvPr>
          <p:cNvSpPr>
            <a:spLocks noGrp="1"/>
          </p:cNvSpPr>
          <p:nvPr>
            <p:ph type="title"/>
          </p:nvPr>
        </p:nvSpPr>
        <p:spPr>
          <a:xfrm>
            <a:off x="1595438" y="-69016"/>
            <a:ext cx="9001125" cy="1126292"/>
          </a:xfrm>
        </p:spPr>
        <p:txBody>
          <a:bodyPr>
            <a:normAutofit/>
          </a:bodyPr>
          <a:lstStyle/>
          <a:p>
            <a:pPr algn="ctr"/>
            <a:r>
              <a:rPr lang="en-US" sz="3600" dirty="0"/>
              <a:t>Learning to code is about the ✨process✨</a:t>
            </a:r>
            <a:endParaRPr lang="en-GB" sz="3600" dirty="0"/>
          </a:p>
        </p:txBody>
      </p:sp>
      <p:sp>
        <p:nvSpPr>
          <p:cNvPr id="6" name="TextBox 5">
            <a:extLst>
              <a:ext uri="{FF2B5EF4-FFF2-40B4-BE49-F238E27FC236}">
                <a16:creationId xmlns:a16="http://schemas.microsoft.com/office/drawing/2014/main" id="{69A624B5-2CCF-E14B-028F-2C23B83FBA49}"/>
              </a:ext>
            </a:extLst>
          </p:cNvPr>
          <p:cNvSpPr txBox="1"/>
          <p:nvPr/>
        </p:nvSpPr>
        <p:spPr>
          <a:xfrm>
            <a:off x="4201251" y="5399810"/>
            <a:ext cx="4031311" cy="830997"/>
          </a:xfrm>
          <a:prstGeom prst="rect">
            <a:avLst/>
          </a:prstGeom>
          <a:noFill/>
        </p:spPr>
        <p:txBody>
          <a:bodyPr wrap="square" rtlCol="0">
            <a:spAutoFit/>
          </a:bodyPr>
          <a:lstStyle/>
          <a:p>
            <a:pPr algn="ctr"/>
            <a:r>
              <a:rPr lang="en-US" sz="2400" dirty="0"/>
              <a:t>You will (should) screw up      (a lot) and learn many lessons.</a:t>
            </a:r>
            <a:endParaRPr lang="en-GB" sz="2400" dirty="0"/>
          </a:p>
        </p:txBody>
      </p:sp>
      <p:sp>
        <p:nvSpPr>
          <p:cNvPr id="7" name="TextBox 6">
            <a:extLst>
              <a:ext uri="{FF2B5EF4-FFF2-40B4-BE49-F238E27FC236}">
                <a16:creationId xmlns:a16="http://schemas.microsoft.com/office/drawing/2014/main" id="{A48713CA-8D92-ADF6-C96E-27ADC8F7029B}"/>
              </a:ext>
            </a:extLst>
          </p:cNvPr>
          <p:cNvSpPr txBox="1"/>
          <p:nvPr/>
        </p:nvSpPr>
        <p:spPr>
          <a:xfrm>
            <a:off x="8467244" y="5411300"/>
            <a:ext cx="3490074" cy="830997"/>
          </a:xfrm>
          <a:prstGeom prst="rect">
            <a:avLst/>
          </a:prstGeom>
          <a:noFill/>
        </p:spPr>
        <p:txBody>
          <a:bodyPr wrap="square" rtlCol="0">
            <a:spAutoFit/>
          </a:bodyPr>
          <a:lstStyle/>
          <a:p>
            <a:pPr algn="ctr"/>
            <a:r>
              <a:rPr lang="en-US" sz="2400" dirty="0"/>
              <a:t>Code can be improved: it’s fine to get the job done.</a:t>
            </a:r>
            <a:endParaRPr lang="en-GB" sz="2400" dirty="0"/>
          </a:p>
        </p:txBody>
      </p:sp>
    </p:spTree>
    <p:extLst>
      <p:ext uri="{BB962C8B-B14F-4D97-AF65-F5344CB8AC3E}">
        <p14:creationId xmlns:p14="http://schemas.microsoft.com/office/powerpoint/2010/main" val="235568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EAE94D32-EFF6-8C38-4029-7E3BF07EC51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F84392A-86EC-6128-16FF-D4C919FD8ADE}"/>
              </a:ext>
            </a:extLst>
          </p:cNvPr>
          <p:cNvGrpSpPr/>
          <p:nvPr/>
        </p:nvGrpSpPr>
        <p:grpSpPr>
          <a:xfrm>
            <a:off x="849786" y="1132459"/>
            <a:ext cx="10042093" cy="5320126"/>
            <a:chOff x="802357" y="708158"/>
            <a:chExt cx="10858265" cy="5752519"/>
          </a:xfrm>
        </p:grpSpPr>
        <p:pic>
          <p:nvPicPr>
            <p:cNvPr id="1026" name="Picture 2" descr="File:Ada Lovelace 1838.jpg">
              <a:extLst>
                <a:ext uri="{FF2B5EF4-FFF2-40B4-BE49-F238E27FC236}">
                  <a16:creationId xmlns:a16="http://schemas.microsoft.com/office/drawing/2014/main" id="{009EC654-0CBE-AF3B-5AAB-99ECD7429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57" y="708158"/>
              <a:ext cx="4369700" cy="54416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E5651A2-8523-354E-8712-773C9DD80C41}"/>
                </a:ext>
              </a:extLst>
            </p:cNvPr>
            <p:cNvSpPr/>
            <p:nvPr/>
          </p:nvSpPr>
          <p:spPr>
            <a:xfrm>
              <a:off x="1935346" y="6149842"/>
              <a:ext cx="2492347" cy="2995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Ada Lovelace, 1840</a:t>
              </a:r>
            </a:p>
          </p:txBody>
        </p:sp>
        <p:grpSp>
          <p:nvGrpSpPr>
            <p:cNvPr id="7" name="Group 6">
              <a:extLst>
                <a:ext uri="{FF2B5EF4-FFF2-40B4-BE49-F238E27FC236}">
                  <a16:creationId xmlns:a16="http://schemas.microsoft.com/office/drawing/2014/main" id="{D6C5ED92-5495-2DBA-3E99-FCA4ED103E67}"/>
                </a:ext>
              </a:extLst>
            </p:cNvPr>
            <p:cNvGrpSpPr/>
            <p:nvPr/>
          </p:nvGrpSpPr>
          <p:grpSpPr>
            <a:xfrm>
              <a:off x="5447103" y="708158"/>
              <a:ext cx="6213519" cy="5752519"/>
              <a:chOff x="5729161" y="729843"/>
              <a:chExt cx="5651718" cy="5232400"/>
            </a:xfrm>
          </p:grpSpPr>
          <p:pic>
            <p:nvPicPr>
              <p:cNvPr id="4" name="Picture 3">
                <a:extLst>
                  <a:ext uri="{FF2B5EF4-FFF2-40B4-BE49-F238E27FC236}">
                    <a16:creationId xmlns:a16="http://schemas.microsoft.com/office/drawing/2014/main" id="{DFCA8874-93CE-A0C6-BC6D-BB9625A85BDE}"/>
                  </a:ext>
                </a:extLst>
              </p:cNvPr>
              <p:cNvPicPr>
                <a:picLocks noChangeAspect="1"/>
              </p:cNvPicPr>
              <p:nvPr/>
            </p:nvPicPr>
            <p:blipFill>
              <a:blip r:embed="rId4"/>
              <a:stretch>
                <a:fillRect/>
              </a:stretch>
            </p:blipFill>
            <p:spPr>
              <a:xfrm>
                <a:off x="5729161" y="729843"/>
                <a:ext cx="5476340" cy="2699157"/>
              </a:xfrm>
              <a:prstGeom prst="rect">
                <a:avLst/>
              </a:prstGeom>
            </p:spPr>
          </p:pic>
          <p:sp>
            <p:nvSpPr>
              <p:cNvPr id="5" name="Rectangle 4">
                <a:extLst>
                  <a:ext uri="{FF2B5EF4-FFF2-40B4-BE49-F238E27FC236}">
                    <a16:creationId xmlns:a16="http://schemas.microsoft.com/office/drawing/2014/main" id="{9960EFD9-A954-D145-3B7B-9AA0DF1D712D}"/>
                  </a:ext>
                </a:extLst>
              </p:cNvPr>
              <p:cNvSpPr/>
              <p:nvPr/>
            </p:nvSpPr>
            <p:spPr>
              <a:xfrm>
                <a:off x="6096000" y="2585921"/>
                <a:ext cx="2117416"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0F0"/>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https://www.nytimes.com/2019/02/13/magazine/women-coding-computer-programming.html</a:t>
                </a:r>
                <a:endParaRPr kumimoji="0" lang="en-GB" sz="11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pic>
            <p:nvPicPr>
              <p:cNvPr id="1028" name="Picture 4" descr="Black and white photograph of Mary Jackson standing in front of large instruments, holding a clipboard and pencil">
                <a:extLst>
                  <a:ext uri="{FF2B5EF4-FFF2-40B4-BE49-F238E27FC236}">
                    <a16:creationId xmlns:a16="http://schemas.microsoft.com/office/drawing/2014/main" id="{419AD147-26A3-CA68-4B61-F0C16AF5F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161" y="3543335"/>
                <a:ext cx="2781015" cy="21572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DBDEDB-E1BA-0F0A-FFF7-B0F0F94B6B33}"/>
                  </a:ext>
                </a:extLst>
              </p:cNvPr>
              <p:cNvSpPr/>
              <p:nvPr/>
            </p:nvSpPr>
            <p:spPr>
              <a:xfrm>
                <a:off x="6096000" y="5685244"/>
                <a:ext cx="249234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Mary Jackson at NASA, 1977</a:t>
                </a:r>
              </a:p>
            </p:txBody>
          </p:sp>
          <p:pic>
            <p:nvPicPr>
              <p:cNvPr id="1030" name="Picture 6" descr="https://upload.wikimedia.org/wikipedia/commons/3/37/Grace_Hopper_and_UNIVAC.jpg">
                <a:extLst>
                  <a:ext uri="{FF2B5EF4-FFF2-40B4-BE49-F238E27FC236}">
                    <a16:creationId xmlns:a16="http://schemas.microsoft.com/office/drawing/2014/main" id="{48EFBF5C-ACF9-19FA-A741-56C18D92FF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725" y="3543334"/>
                <a:ext cx="2441776" cy="21419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430C00C-1699-CF66-4A90-152FE1079388}"/>
                  </a:ext>
                </a:extLst>
              </p:cNvPr>
              <p:cNvSpPr/>
              <p:nvPr/>
            </p:nvSpPr>
            <p:spPr>
              <a:xfrm>
                <a:off x="8888532" y="5669855"/>
                <a:ext cx="249234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Rear Admiral Grace Hopper, 1960</a:t>
                </a:r>
              </a:p>
            </p:txBody>
          </p:sp>
        </p:grpSp>
      </p:grpSp>
      <p:sp>
        <p:nvSpPr>
          <p:cNvPr id="14" name="Title 1">
            <a:extLst>
              <a:ext uri="{FF2B5EF4-FFF2-40B4-BE49-F238E27FC236}">
                <a16:creationId xmlns:a16="http://schemas.microsoft.com/office/drawing/2014/main" id="{CF16F2C5-1319-469D-6C2D-D80DD18CF36C}"/>
              </a:ext>
            </a:extLst>
          </p:cNvPr>
          <p:cNvSpPr>
            <a:spLocks noGrp="1"/>
          </p:cNvSpPr>
          <p:nvPr>
            <p:ph type="title"/>
          </p:nvPr>
        </p:nvSpPr>
        <p:spPr>
          <a:xfrm>
            <a:off x="3839765" y="-57598"/>
            <a:ext cx="4512470" cy="1325563"/>
          </a:xfrm>
        </p:spPr>
        <p:txBody>
          <a:bodyPr/>
          <a:lstStyle/>
          <a:p>
            <a:pPr algn="ctr"/>
            <a:r>
              <a:rPr lang="en-US" dirty="0">
                <a:solidFill>
                  <a:schemeClr val="bg1"/>
                </a:solidFill>
              </a:rPr>
              <a:t>Anyone can code.</a:t>
            </a:r>
          </a:p>
        </p:txBody>
      </p:sp>
    </p:spTree>
    <p:extLst>
      <p:ext uri="{BB962C8B-B14F-4D97-AF65-F5344CB8AC3E}">
        <p14:creationId xmlns:p14="http://schemas.microsoft.com/office/powerpoint/2010/main" val="340781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60D4-F5B5-41D8-B131-7367AE5C695F}"/>
              </a:ext>
            </a:extLst>
          </p:cNvPr>
          <p:cNvSpPr>
            <a:spLocks noGrp="1"/>
          </p:cNvSpPr>
          <p:nvPr>
            <p:ph type="title"/>
          </p:nvPr>
        </p:nvSpPr>
        <p:spPr>
          <a:xfrm>
            <a:off x="838200" y="327416"/>
            <a:ext cx="4027998" cy="1325563"/>
          </a:xfrm>
        </p:spPr>
        <p:txBody>
          <a:bodyPr/>
          <a:lstStyle/>
          <a:p>
            <a:r>
              <a:rPr lang="en-GB" dirty="0"/>
              <a:t>What is            ?</a:t>
            </a:r>
            <a:endParaRPr lang="en-US" dirty="0"/>
          </a:p>
        </p:txBody>
      </p:sp>
      <p:sp>
        <p:nvSpPr>
          <p:cNvPr id="3" name="Content Placeholder 2">
            <a:extLst>
              <a:ext uri="{FF2B5EF4-FFF2-40B4-BE49-F238E27FC236}">
                <a16:creationId xmlns:a16="http://schemas.microsoft.com/office/drawing/2014/main" id="{8D5E960B-82BE-4065-BB48-580DFFC7EEF9}"/>
              </a:ext>
            </a:extLst>
          </p:cNvPr>
          <p:cNvSpPr>
            <a:spLocks noGrp="1"/>
          </p:cNvSpPr>
          <p:nvPr>
            <p:ph idx="1"/>
          </p:nvPr>
        </p:nvSpPr>
        <p:spPr>
          <a:xfrm>
            <a:off x="662007" y="1869619"/>
            <a:ext cx="4962487" cy="4351338"/>
          </a:xfrm>
        </p:spPr>
        <p:txBody>
          <a:bodyPr>
            <a:normAutofit/>
          </a:bodyPr>
          <a:lstStyle/>
          <a:p>
            <a:r>
              <a:rPr lang="en-GB" sz="2400" dirty="0"/>
              <a:t>Environment for statistical computing and graphics.</a:t>
            </a:r>
          </a:p>
          <a:p>
            <a:endParaRPr lang="en-GB" sz="2400" dirty="0"/>
          </a:p>
          <a:p>
            <a:r>
              <a:rPr lang="en-GB" sz="2400" dirty="0"/>
              <a:t>Interactive programming language.</a:t>
            </a:r>
          </a:p>
          <a:p>
            <a:pPr marL="0" indent="0">
              <a:buNone/>
            </a:pPr>
            <a:endParaRPr lang="en-GB" sz="2400" dirty="0"/>
          </a:p>
          <a:p>
            <a:r>
              <a:rPr lang="en-GB" sz="2400" dirty="0"/>
              <a:t>20,406 packages on CRAN.</a:t>
            </a:r>
          </a:p>
          <a:p>
            <a:pPr marL="0" indent="0">
              <a:buNone/>
            </a:pPr>
            <a:endParaRPr lang="en-GB" sz="2400" dirty="0"/>
          </a:p>
          <a:p>
            <a:r>
              <a:rPr lang="en-GB" sz="2400" b="1" dirty="0"/>
              <a:t>Free and open-source</a:t>
            </a:r>
            <a:r>
              <a:rPr lang="en-GB" sz="2400" dirty="0"/>
              <a:t> multi-platform software.</a:t>
            </a:r>
            <a:endParaRPr lang="en-US" sz="2400" dirty="0"/>
          </a:p>
        </p:txBody>
      </p:sp>
      <p:pic>
        <p:nvPicPr>
          <p:cNvPr id="2050" name="Picture 2" descr="R logo.svg">
            <a:extLst>
              <a:ext uri="{FF2B5EF4-FFF2-40B4-BE49-F238E27FC236}">
                <a16:creationId xmlns:a16="http://schemas.microsoft.com/office/drawing/2014/main" id="{A3B3B4E5-1FBB-409B-BB03-5E7205D0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943" y="478580"/>
            <a:ext cx="1320539" cy="102323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9F9E92A-1F64-6618-1DEA-85FAE77EFC87}"/>
              </a:ext>
            </a:extLst>
          </p:cNvPr>
          <p:cNvSpPr txBox="1">
            <a:spLocks/>
          </p:cNvSpPr>
          <p:nvPr/>
        </p:nvSpPr>
        <p:spPr>
          <a:xfrm>
            <a:off x="6096000" y="327416"/>
            <a:ext cx="5743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a:t>
            </a:r>
            <a:endParaRPr lang="en-US" dirty="0"/>
          </a:p>
        </p:txBody>
      </p:sp>
      <p:pic>
        <p:nvPicPr>
          <p:cNvPr id="6146" name="Picture 2" descr="RStudio Logo Usage Guidelines - RStudio">
            <a:extLst>
              <a:ext uri="{FF2B5EF4-FFF2-40B4-BE49-F238E27FC236}">
                <a16:creationId xmlns:a16="http://schemas.microsoft.com/office/drawing/2014/main" id="{EECC148C-7F95-5962-9AE5-7911020A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668" y="513649"/>
            <a:ext cx="2714045" cy="9530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1B8A07B-F2AF-61AD-C04A-C802C88EA7CD}"/>
              </a:ext>
            </a:extLst>
          </p:cNvPr>
          <p:cNvSpPr txBox="1">
            <a:spLocks/>
          </p:cNvSpPr>
          <p:nvPr/>
        </p:nvSpPr>
        <p:spPr>
          <a:xfrm>
            <a:off x="6567507" y="1869619"/>
            <a:ext cx="46322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Integrated development environment (IDE) for running R.</a:t>
            </a:r>
          </a:p>
          <a:p>
            <a:endParaRPr lang="en-GB" sz="2400" dirty="0"/>
          </a:p>
          <a:p>
            <a:r>
              <a:rPr lang="en-GB" sz="2400" dirty="0"/>
              <a:t>Integrates other tools to aid reproducibility.</a:t>
            </a:r>
          </a:p>
          <a:p>
            <a:endParaRPr lang="en-GB" sz="2400" dirty="0"/>
          </a:p>
          <a:p>
            <a:r>
              <a:rPr lang="en-GB" sz="2400" dirty="0"/>
              <a:t>R Projects allow portability.</a:t>
            </a:r>
          </a:p>
          <a:p>
            <a:endParaRPr lang="en-GB" sz="2400" dirty="0"/>
          </a:p>
          <a:p>
            <a:r>
              <a:rPr lang="en-GB" sz="2400" b="1" dirty="0"/>
              <a:t>Free </a:t>
            </a:r>
            <a:r>
              <a:rPr lang="en-GB" sz="2400" dirty="0"/>
              <a:t>multi-platform software.</a:t>
            </a:r>
            <a:endParaRPr lang="en-US" sz="2400" dirty="0"/>
          </a:p>
        </p:txBody>
      </p:sp>
    </p:spTree>
    <p:extLst>
      <p:ext uri="{BB962C8B-B14F-4D97-AF65-F5344CB8AC3E}">
        <p14:creationId xmlns:p14="http://schemas.microsoft.com/office/powerpoint/2010/main" val="35087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60D4-F5B5-41D8-B131-7367AE5C695F}"/>
              </a:ext>
            </a:extLst>
          </p:cNvPr>
          <p:cNvSpPr>
            <a:spLocks noGrp="1"/>
          </p:cNvSpPr>
          <p:nvPr>
            <p:ph type="title"/>
          </p:nvPr>
        </p:nvSpPr>
        <p:spPr/>
        <p:txBody>
          <a:bodyPr/>
          <a:lstStyle/>
          <a:p>
            <a:r>
              <a:rPr lang="en-GB" dirty="0"/>
              <a:t>Why use           ?</a:t>
            </a:r>
            <a:endParaRPr lang="en-US" dirty="0"/>
          </a:p>
        </p:txBody>
      </p:sp>
      <p:pic>
        <p:nvPicPr>
          <p:cNvPr id="2050" name="Picture 2" descr="R logo.svg">
            <a:extLst>
              <a:ext uri="{FF2B5EF4-FFF2-40B4-BE49-F238E27FC236}">
                <a16:creationId xmlns:a16="http://schemas.microsoft.com/office/drawing/2014/main" id="{A3B3B4E5-1FBB-409B-BB03-5E7205D0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05" y="440872"/>
            <a:ext cx="1320539" cy="10232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4C6A3B-365D-4DA4-BE12-AF4041665590}"/>
              </a:ext>
            </a:extLst>
          </p:cNvPr>
          <p:cNvSpPr/>
          <p:nvPr/>
        </p:nvSpPr>
        <p:spPr>
          <a:xfrm>
            <a:off x="1093508" y="2243240"/>
            <a:ext cx="10586301" cy="1077218"/>
          </a:xfrm>
          <a:prstGeom prst="rect">
            <a:avLst/>
          </a:prstGeom>
        </p:spPr>
        <p:txBody>
          <a:bodyPr wrap="square">
            <a:spAutoFit/>
          </a:bodyPr>
          <a:lstStyle/>
          <a:p>
            <a:r>
              <a:rPr lang="en-GB" sz="3200" b="0" i="0" u="none" strike="noStrike" baseline="0" dirty="0">
                <a:solidFill>
                  <a:srgbClr val="FF0000"/>
                </a:solidFill>
                <a:latin typeface="Consolas" panose="020B0609020204030204" pitchFamily="49" charset="0"/>
              </a:rPr>
              <a:t>“This is R. There is no if. Only how.”</a:t>
            </a:r>
          </a:p>
          <a:p>
            <a:r>
              <a:rPr lang="en-US" sz="3200" b="0" i="0" u="none" strike="noStrike" baseline="0" dirty="0">
                <a:solidFill>
                  <a:srgbClr val="FF0000"/>
                </a:solidFill>
                <a:latin typeface="Consolas" panose="020B0609020204030204" pitchFamily="49" charset="0"/>
              </a:rPr>
              <a:t>-- Simon `Yoda' Blomberg, R-help (April 2005)</a:t>
            </a:r>
            <a:endParaRPr lang="en-US" sz="3200" dirty="0">
              <a:solidFill>
                <a:srgbClr val="FF0000"/>
              </a:solidFill>
              <a:latin typeface="Consolas" panose="020B0609020204030204" pitchFamily="49" charset="0"/>
            </a:endParaRPr>
          </a:p>
        </p:txBody>
      </p:sp>
      <p:sp>
        <p:nvSpPr>
          <p:cNvPr id="7" name="TextBox 6">
            <a:extLst>
              <a:ext uri="{FF2B5EF4-FFF2-40B4-BE49-F238E27FC236}">
                <a16:creationId xmlns:a16="http://schemas.microsoft.com/office/drawing/2014/main" id="{92C3CF19-3EAF-4E29-AF8B-A9F9888C9704}"/>
              </a:ext>
            </a:extLst>
          </p:cNvPr>
          <p:cNvSpPr txBox="1"/>
          <p:nvPr/>
        </p:nvSpPr>
        <p:spPr>
          <a:xfrm>
            <a:off x="499295" y="4166648"/>
            <a:ext cx="3459637"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Statistics.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Processing and tidying data.</a:t>
            </a:r>
            <a:endParaRPr lang="en-US" sz="2800" dirty="0"/>
          </a:p>
        </p:txBody>
      </p:sp>
      <p:sp>
        <p:nvSpPr>
          <p:cNvPr id="9" name="TextBox 8">
            <a:extLst>
              <a:ext uri="{FF2B5EF4-FFF2-40B4-BE49-F238E27FC236}">
                <a16:creationId xmlns:a16="http://schemas.microsoft.com/office/drawing/2014/main" id="{47CAB32D-BF48-4331-93D6-5EB727E56BB9}"/>
              </a:ext>
            </a:extLst>
          </p:cNvPr>
          <p:cNvSpPr txBox="1"/>
          <p:nvPr/>
        </p:nvSpPr>
        <p:spPr>
          <a:xfrm>
            <a:off x="4119188" y="4166648"/>
            <a:ext cx="3818181"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Data visualisation.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Reports and presentations.</a:t>
            </a:r>
            <a:endParaRPr lang="en-US" sz="2800" dirty="0"/>
          </a:p>
        </p:txBody>
      </p:sp>
      <p:sp>
        <p:nvSpPr>
          <p:cNvPr id="10" name="TextBox 9">
            <a:extLst>
              <a:ext uri="{FF2B5EF4-FFF2-40B4-BE49-F238E27FC236}">
                <a16:creationId xmlns:a16="http://schemas.microsoft.com/office/drawing/2014/main" id="{B7308080-8345-4D40-B237-F855746AE4A6}"/>
              </a:ext>
            </a:extLst>
          </p:cNvPr>
          <p:cNvSpPr txBox="1"/>
          <p:nvPr/>
        </p:nvSpPr>
        <p:spPr>
          <a:xfrm>
            <a:off x="8097625" y="4166648"/>
            <a:ext cx="3818181"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Interactive web applications.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Portable projects.</a:t>
            </a:r>
            <a:endParaRPr lang="en-US" sz="2800" dirty="0"/>
          </a:p>
        </p:txBody>
      </p:sp>
      <p:sp>
        <p:nvSpPr>
          <p:cNvPr id="3" name="Rectangle 2">
            <a:extLst>
              <a:ext uri="{FF2B5EF4-FFF2-40B4-BE49-F238E27FC236}">
                <a16:creationId xmlns:a16="http://schemas.microsoft.com/office/drawing/2014/main" id="{CBA43F91-B935-473D-8514-4422BE6922D2}"/>
              </a:ext>
            </a:extLst>
          </p:cNvPr>
          <p:cNvSpPr/>
          <p:nvPr/>
        </p:nvSpPr>
        <p:spPr>
          <a:xfrm>
            <a:off x="317241" y="4935894"/>
            <a:ext cx="3641691" cy="1464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B37931A-860D-4758-8A59-5509E63D6855}"/>
              </a:ext>
            </a:extLst>
          </p:cNvPr>
          <p:cNvSpPr/>
          <p:nvPr/>
        </p:nvSpPr>
        <p:spPr>
          <a:xfrm>
            <a:off x="3958932" y="3940067"/>
            <a:ext cx="7915827" cy="2477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66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1D60-D80E-46B5-9C1C-FAA1B93C405F}"/>
              </a:ext>
            </a:extLst>
          </p:cNvPr>
          <p:cNvSpPr>
            <a:spLocks noGrp="1"/>
          </p:cNvSpPr>
          <p:nvPr>
            <p:ph type="title"/>
          </p:nvPr>
        </p:nvSpPr>
        <p:spPr>
          <a:xfrm>
            <a:off x="838200" y="261430"/>
            <a:ext cx="6316744" cy="1325563"/>
          </a:xfrm>
        </p:spPr>
        <p:txBody>
          <a:bodyPr/>
          <a:lstStyle/>
          <a:p>
            <a:r>
              <a:rPr lang="en-GB" dirty="0"/>
              <a:t>Data visualisation</a:t>
            </a:r>
            <a:br>
              <a:rPr lang="en-GB" dirty="0"/>
            </a:br>
            <a:r>
              <a:rPr lang="en-GB" sz="1800" dirty="0"/>
              <a:t>e.g. http://www.r-graph-gallery.com/portfolio/ggplot2-package/</a:t>
            </a:r>
            <a:endParaRPr lang="en-US" dirty="0"/>
          </a:p>
        </p:txBody>
      </p:sp>
      <p:pic>
        <p:nvPicPr>
          <p:cNvPr id="3074" name="Picture 2" descr="https://pbs.twimg.com/media/BzjHccmCcAAPKqd.jpg:large">
            <a:extLst>
              <a:ext uri="{FF2B5EF4-FFF2-40B4-BE49-F238E27FC236}">
                <a16:creationId xmlns:a16="http://schemas.microsoft.com/office/drawing/2014/main" id="{4EF73DA3-5E4A-486A-9B9D-CAC51200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255" y="468017"/>
            <a:ext cx="3780970" cy="53623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CC8835-792E-4F44-8E71-211FCE8E79A0}"/>
              </a:ext>
            </a:extLst>
          </p:cNvPr>
          <p:cNvPicPr>
            <a:picLocks noChangeAspect="1"/>
          </p:cNvPicPr>
          <p:nvPr/>
        </p:nvPicPr>
        <p:blipFill>
          <a:blip r:embed="rId3"/>
          <a:stretch>
            <a:fillRect/>
          </a:stretch>
        </p:blipFill>
        <p:spPr>
          <a:xfrm>
            <a:off x="502878" y="1712655"/>
            <a:ext cx="7135976" cy="3994216"/>
          </a:xfrm>
          <a:prstGeom prst="rect">
            <a:avLst/>
          </a:prstGeom>
        </p:spPr>
      </p:pic>
      <p:sp>
        <p:nvSpPr>
          <p:cNvPr id="5" name="Rectangle 4">
            <a:extLst>
              <a:ext uri="{FF2B5EF4-FFF2-40B4-BE49-F238E27FC236}">
                <a16:creationId xmlns:a16="http://schemas.microsoft.com/office/drawing/2014/main" id="{17EABABC-29BB-43B8-8813-F7C91E53C317}"/>
              </a:ext>
            </a:extLst>
          </p:cNvPr>
          <p:cNvSpPr/>
          <p:nvPr/>
        </p:nvSpPr>
        <p:spPr>
          <a:xfrm>
            <a:off x="2286363" y="5830391"/>
            <a:ext cx="5352491" cy="369332"/>
          </a:xfrm>
          <a:prstGeom prst="rect">
            <a:avLst/>
          </a:prstGeom>
        </p:spPr>
        <p:txBody>
          <a:bodyPr wrap="none">
            <a:spAutoFit/>
          </a:bodyPr>
          <a:lstStyle/>
          <a:p>
            <a:r>
              <a:rPr lang="en-GB" b="1" i="0" dirty="0">
                <a:solidFill>
                  <a:srgbClr val="404040"/>
                </a:solidFill>
                <a:effectLst/>
                <a:latin typeface="Open Sans"/>
              </a:rPr>
              <a:t>When did the golden age of The Simpsons end?</a:t>
            </a:r>
          </a:p>
        </p:txBody>
      </p:sp>
      <p:sp>
        <p:nvSpPr>
          <p:cNvPr id="7" name="Rectangle 6">
            <a:extLst>
              <a:ext uri="{FF2B5EF4-FFF2-40B4-BE49-F238E27FC236}">
                <a16:creationId xmlns:a16="http://schemas.microsoft.com/office/drawing/2014/main" id="{28C81B40-24D0-4A6F-BD62-F590DB4E821D}"/>
              </a:ext>
            </a:extLst>
          </p:cNvPr>
          <p:cNvSpPr/>
          <p:nvPr/>
        </p:nvSpPr>
        <p:spPr>
          <a:xfrm>
            <a:off x="8457196" y="5738058"/>
            <a:ext cx="3369982" cy="923330"/>
          </a:xfrm>
          <a:prstGeom prst="rect">
            <a:avLst/>
          </a:prstGeom>
        </p:spPr>
        <p:txBody>
          <a:bodyPr wrap="square">
            <a:spAutoFit/>
          </a:bodyPr>
          <a:lstStyle/>
          <a:p>
            <a:pPr algn="ctr"/>
            <a:r>
              <a:rPr lang="en-GB" b="1" i="0" dirty="0">
                <a:solidFill>
                  <a:srgbClr val="404040"/>
                </a:solidFill>
                <a:effectLst/>
                <a:latin typeface="Open Sans"/>
              </a:rPr>
              <a:t>Ancestors and descendants of a single Soay sheep called Snowball.</a:t>
            </a:r>
          </a:p>
        </p:txBody>
      </p:sp>
      <p:pic>
        <p:nvPicPr>
          <p:cNvPr id="6" name="Picture 5">
            <a:extLst>
              <a:ext uri="{FF2B5EF4-FFF2-40B4-BE49-F238E27FC236}">
                <a16:creationId xmlns:a16="http://schemas.microsoft.com/office/drawing/2014/main" id="{95FB467B-9208-4137-A904-66E644913BEE}"/>
              </a:ext>
            </a:extLst>
          </p:cNvPr>
          <p:cNvPicPr>
            <a:picLocks noChangeAspect="1"/>
          </p:cNvPicPr>
          <p:nvPr/>
        </p:nvPicPr>
        <p:blipFill>
          <a:blip r:embed="rId4"/>
          <a:stretch>
            <a:fillRect/>
          </a:stretch>
        </p:blipFill>
        <p:spPr>
          <a:xfrm>
            <a:off x="10840824" y="1"/>
            <a:ext cx="1351175" cy="1151716"/>
          </a:xfrm>
          <a:prstGeom prst="rect">
            <a:avLst/>
          </a:prstGeom>
        </p:spPr>
      </p:pic>
    </p:spTree>
    <p:extLst>
      <p:ext uri="{BB962C8B-B14F-4D97-AF65-F5344CB8AC3E}">
        <p14:creationId xmlns:p14="http://schemas.microsoft.com/office/powerpoint/2010/main" val="2898822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4E4EF2-671B-4F56-B4FD-D9FFA6700C79}"/>
              </a:ext>
            </a:extLst>
          </p:cNvPr>
          <p:cNvSpPr/>
          <p:nvPr/>
        </p:nvSpPr>
        <p:spPr>
          <a:xfrm>
            <a:off x="5812675" y="6104898"/>
            <a:ext cx="6077689" cy="646331"/>
          </a:xfrm>
          <a:prstGeom prst="rect">
            <a:avLst/>
          </a:prstGeom>
        </p:spPr>
        <p:txBody>
          <a:bodyPr wrap="none">
            <a:spAutoFit/>
          </a:bodyPr>
          <a:lstStyle/>
          <a:p>
            <a:r>
              <a:rPr lang="en-GB" b="1" dirty="0">
                <a:solidFill>
                  <a:srgbClr val="C00000"/>
                </a:solidFill>
              </a:rPr>
              <a:t>Team Shrub in School of Geosciences:</a:t>
            </a:r>
          </a:p>
          <a:p>
            <a:r>
              <a:rPr lang="en-GB" b="1" dirty="0">
                <a:solidFill>
                  <a:srgbClr val="C00000"/>
                </a:solidFill>
              </a:rPr>
              <a:t>https://ourcodingclub.github.io/tutorials/seecc_1/index.html</a:t>
            </a:r>
          </a:p>
        </p:txBody>
      </p:sp>
      <p:pic>
        <p:nvPicPr>
          <p:cNvPr id="1026" name="Picture 2" descr="Facetted density plot by year">
            <a:extLst>
              <a:ext uri="{FF2B5EF4-FFF2-40B4-BE49-F238E27FC236}">
                <a16:creationId xmlns:a16="http://schemas.microsoft.com/office/drawing/2014/main" id="{ADEB8D91-8C2C-4CA3-866D-9017EF395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737" y="0"/>
            <a:ext cx="6114078" cy="610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FD81C09-F981-4806-8308-EB2077D8D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62" y="2374206"/>
            <a:ext cx="1540562" cy="17775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rnessing the Power of the Web via R Clients for Web APIs">
            <a:extLst>
              <a:ext uri="{FF2B5EF4-FFF2-40B4-BE49-F238E27FC236}">
                <a16:creationId xmlns:a16="http://schemas.microsoft.com/office/drawing/2014/main" id="{51097B91-0992-4CAC-BABB-3E3E52545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92" y="4517556"/>
            <a:ext cx="2748291" cy="1546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75B8DA-96A8-4172-813A-2C66875A6F54}"/>
              </a:ext>
            </a:extLst>
          </p:cNvPr>
          <p:cNvSpPr txBox="1"/>
          <p:nvPr/>
        </p:nvSpPr>
        <p:spPr>
          <a:xfrm>
            <a:off x="2614047" y="2524327"/>
            <a:ext cx="2143141" cy="1477328"/>
          </a:xfrm>
          <a:prstGeom prst="rect">
            <a:avLst/>
          </a:prstGeom>
          <a:noFill/>
          <a:ln>
            <a:solidFill>
              <a:srgbClr val="C00000"/>
            </a:solidFill>
          </a:ln>
        </p:spPr>
        <p:txBody>
          <a:bodyPr wrap="square" rtlCol="0">
            <a:spAutoFit/>
          </a:bodyPr>
          <a:lstStyle/>
          <a:p>
            <a:pPr algn="ctr"/>
            <a:r>
              <a:rPr lang="en-GB" dirty="0"/>
              <a:t>Access data from the Global Biodiversity Information Facility</a:t>
            </a:r>
          </a:p>
          <a:p>
            <a:pPr algn="ctr"/>
            <a:r>
              <a:rPr lang="en-GB" dirty="0"/>
              <a:t>And Flickr directly through R</a:t>
            </a:r>
          </a:p>
        </p:txBody>
      </p:sp>
      <p:sp>
        <p:nvSpPr>
          <p:cNvPr id="7" name="Rectangle 6">
            <a:extLst>
              <a:ext uri="{FF2B5EF4-FFF2-40B4-BE49-F238E27FC236}">
                <a16:creationId xmlns:a16="http://schemas.microsoft.com/office/drawing/2014/main" id="{4BB92AE2-CD9D-4169-8728-5B4F7712F947}"/>
              </a:ext>
            </a:extLst>
          </p:cNvPr>
          <p:cNvSpPr/>
          <p:nvPr/>
        </p:nvSpPr>
        <p:spPr>
          <a:xfrm>
            <a:off x="740956" y="462063"/>
            <a:ext cx="4220981" cy="1200329"/>
          </a:xfrm>
          <a:prstGeom prst="rect">
            <a:avLst/>
          </a:prstGeom>
        </p:spPr>
        <p:txBody>
          <a:bodyPr wrap="square">
            <a:spAutoFit/>
          </a:bodyPr>
          <a:lstStyle/>
          <a:p>
            <a:r>
              <a:rPr lang="en-GB" sz="3600" dirty="0">
                <a:solidFill>
                  <a:srgbClr val="384743"/>
                </a:solidFill>
                <a:latin typeface="Open Sans"/>
              </a:rPr>
              <a:t>UK distribution of Atlantic Puffins</a:t>
            </a:r>
            <a:endParaRPr lang="en-GB" sz="3600" dirty="0"/>
          </a:p>
        </p:txBody>
      </p:sp>
    </p:spTree>
    <p:extLst>
      <p:ext uri="{BB962C8B-B14F-4D97-AF65-F5344CB8AC3E}">
        <p14:creationId xmlns:p14="http://schemas.microsoft.com/office/powerpoint/2010/main" val="2088289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24C1A7-59D9-49D3-938B-46B174E23D9A}"/>
              </a:ext>
            </a:extLst>
          </p:cNvPr>
          <p:cNvSpPr>
            <a:spLocks noGrp="1"/>
          </p:cNvSpPr>
          <p:nvPr>
            <p:ph type="title"/>
          </p:nvPr>
        </p:nvSpPr>
        <p:spPr>
          <a:xfrm>
            <a:off x="838200" y="365125"/>
            <a:ext cx="10515600" cy="1325563"/>
          </a:xfrm>
        </p:spPr>
        <p:txBody>
          <a:bodyPr/>
          <a:lstStyle/>
          <a:p>
            <a:r>
              <a:rPr lang="en-GB" dirty="0"/>
              <a:t>Report writing</a:t>
            </a:r>
            <a:endParaRPr lang="en-US" dirty="0"/>
          </a:p>
        </p:txBody>
      </p:sp>
      <p:pic>
        <p:nvPicPr>
          <p:cNvPr id="16" name="Picture 15">
            <a:extLst>
              <a:ext uri="{FF2B5EF4-FFF2-40B4-BE49-F238E27FC236}">
                <a16:creationId xmlns:a16="http://schemas.microsoft.com/office/drawing/2014/main" id="{68246553-9C67-497B-B0A8-22E9927DA231}"/>
              </a:ext>
            </a:extLst>
          </p:cNvPr>
          <p:cNvPicPr>
            <a:picLocks noChangeAspect="1"/>
          </p:cNvPicPr>
          <p:nvPr/>
        </p:nvPicPr>
        <p:blipFill rotWithShape="1">
          <a:blip r:embed="rId2"/>
          <a:srcRect b="26134"/>
          <a:stretch/>
        </p:blipFill>
        <p:spPr>
          <a:xfrm>
            <a:off x="6670284" y="1820528"/>
            <a:ext cx="5137517" cy="3789575"/>
          </a:xfrm>
          <a:prstGeom prst="rect">
            <a:avLst/>
          </a:prstGeom>
          <a:ln>
            <a:solidFill>
              <a:schemeClr val="tx1"/>
            </a:solidFill>
          </a:ln>
        </p:spPr>
      </p:pic>
      <p:sp>
        <p:nvSpPr>
          <p:cNvPr id="17" name="TextBox 16">
            <a:extLst>
              <a:ext uri="{FF2B5EF4-FFF2-40B4-BE49-F238E27FC236}">
                <a16:creationId xmlns:a16="http://schemas.microsoft.com/office/drawing/2014/main" id="{9B145CEA-BA89-46DA-A569-C180F5CEFC80}"/>
              </a:ext>
            </a:extLst>
          </p:cNvPr>
          <p:cNvSpPr txBox="1"/>
          <p:nvPr/>
        </p:nvSpPr>
        <p:spPr>
          <a:xfrm>
            <a:off x="7569508" y="5738788"/>
            <a:ext cx="4072705" cy="523220"/>
          </a:xfrm>
          <a:prstGeom prst="rect">
            <a:avLst/>
          </a:prstGeom>
          <a:noFill/>
        </p:spPr>
        <p:txBody>
          <a:bodyPr wrap="square" rtlCol="0">
            <a:spAutoFit/>
          </a:bodyPr>
          <a:lstStyle/>
          <a:p>
            <a:r>
              <a:rPr lang="en-GB" sz="2800" dirty="0" err="1"/>
              <a:t>LaTeX</a:t>
            </a:r>
            <a:r>
              <a:rPr lang="en-GB" sz="2800" dirty="0"/>
              <a:t> and R </a:t>
            </a:r>
            <a:r>
              <a:rPr lang="en-GB" sz="2800" dirty="0" err="1"/>
              <a:t>Sweave</a:t>
            </a:r>
            <a:endParaRPr lang="en-US" sz="2800" dirty="0"/>
          </a:p>
        </p:txBody>
      </p:sp>
      <p:pic>
        <p:nvPicPr>
          <p:cNvPr id="18" name="Picture 17">
            <a:extLst>
              <a:ext uri="{FF2B5EF4-FFF2-40B4-BE49-F238E27FC236}">
                <a16:creationId xmlns:a16="http://schemas.microsoft.com/office/drawing/2014/main" id="{00B30231-A8F6-481F-9C33-A54E8FCF5298}"/>
              </a:ext>
            </a:extLst>
          </p:cNvPr>
          <p:cNvPicPr>
            <a:picLocks noChangeAspect="1"/>
          </p:cNvPicPr>
          <p:nvPr/>
        </p:nvPicPr>
        <p:blipFill rotWithShape="1">
          <a:blip r:embed="rId3"/>
          <a:srcRect b="10567"/>
          <a:stretch/>
        </p:blipFill>
        <p:spPr>
          <a:xfrm>
            <a:off x="838200" y="1820528"/>
            <a:ext cx="5089649" cy="3789575"/>
          </a:xfrm>
          <a:prstGeom prst="rect">
            <a:avLst/>
          </a:prstGeom>
          <a:ln>
            <a:solidFill>
              <a:schemeClr val="tx1"/>
            </a:solidFill>
          </a:ln>
        </p:spPr>
      </p:pic>
      <p:sp>
        <p:nvSpPr>
          <p:cNvPr id="19" name="TextBox 18">
            <a:extLst>
              <a:ext uri="{FF2B5EF4-FFF2-40B4-BE49-F238E27FC236}">
                <a16:creationId xmlns:a16="http://schemas.microsoft.com/office/drawing/2014/main" id="{FF1AFC15-7EDE-4C6F-B9B8-53D559382FBE}"/>
              </a:ext>
            </a:extLst>
          </p:cNvPr>
          <p:cNvSpPr txBox="1"/>
          <p:nvPr/>
        </p:nvSpPr>
        <p:spPr>
          <a:xfrm>
            <a:off x="1700408" y="5792059"/>
            <a:ext cx="4072705" cy="523220"/>
          </a:xfrm>
          <a:prstGeom prst="rect">
            <a:avLst/>
          </a:prstGeom>
          <a:noFill/>
        </p:spPr>
        <p:txBody>
          <a:bodyPr wrap="square" rtlCol="0">
            <a:spAutoFit/>
          </a:bodyPr>
          <a:lstStyle/>
          <a:p>
            <a:r>
              <a:rPr lang="en-GB" sz="2800" dirty="0" err="1">
                <a:solidFill>
                  <a:srgbClr val="FF0000"/>
                </a:solidFill>
                <a:latin typeface="Consolas" panose="020B0609020204030204" pitchFamily="49" charset="0"/>
              </a:rPr>
              <a:t>knitr</a:t>
            </a:r>
            <a:r>
              <a:rPr lang="en-GB" sz="2800" dirty="0"/>
              <a:t> to HTML</a:t>
            </a:r>
            <a:endParaRPr lang="en-US" sz="2800" dirty="0"/>
          </a:p>
        </p:txBody>
      </p:sp>
    </p:spTree>
    <p:extLst>
      <p:ext uri="{BB962C8B-B14F-4D97-AF65-F5344CB8AC3E}">
        <p14:creationId xmlns:p14="http://schemas.microsoft.com/office/powerpoint/2010/main" val="364985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7F89-D46B-41B9-B0A8-0D87E2C88006}"/>
              </a:ext>
            </a:extLst>
          </p:cNvPr>
          <p:cNvSpPr>
            <a:spLocks noGrp="1"/>
          </p:cNvSpPr>
          <p:nvPr>
            <p:ph type="title"/>
          </p:nvPr>
        </p:nvSpPr>
        <p:spPr>
          <a:xfrm>
            <a:off x="329152" y="0"/>
            <a:ext cx="10515600" cy="1325563"/>
          </a:xfrm>
        </p:spPr>
        <p:txBody>
          <a:bodyPr/>
          <a:lstStyle/>
          <a:p>
            <a:r>
              <a:rPr lang="en-GB" dirty="0"/>
              <a:t>Interactive applications (</a:t>
            </a:r>
            <a:r>
              <a:rPr lang="en-GB" sz="3600" dirty="0">
                <a:solidFill>
                  <a:srgbClr val="FF0000"/>
                </a:solidFill>
                <a:latin typeface="Consolas" panose="020B0609020204030204" pitchFamily="49" charset="0"/>
              </a:rPr>
              <a:t>shiny</a:t>
            </a:r>
            <a:r>
              <a:rPr lang="en-GB" dirty="0"/>
              <a:t>)</a:t>
            </a:r>
            <a:endParaRPr lang="en-US" dirty="0"/>
          </a:p>
        </p:txBody>
      </p:sp>
      <p:sp>
        <p:nvSpPr>
          <p:cNvPr id="4" name="Rectangle 3">
            <a:extLst>
              <a:ext uri="{FF2B5EF4-FFF2-40B4-BE49-F238E27FC236}">
                <a16:creationId xmlns:a16="http://schemas.microsoft.com/office/drawing/2014/main" id="{5C138B62-F21C-4F95-A766-F0C0EBE1B248}"/>
              </a:ext>
            </a:extLst>
          </p:cNvPr>
          <p:cNvSpPr/>
          <p:nvPr/>
        </p:nvSpPr>
        <p:spPr>
          <a:xfrm>
            <a:off x="7763259" y="97558"/>
            <a:ext cx="4169218" cy="369332"/>
          </a:xfrm>
          <a:prstGeom prst="rect">
            <a:avLst/>
          </a:prstGeom>
        </p:spPr>
        <p:txBody>
          <a:bodyPr wrap="square">
            <a:spAutoFit/>
          </a:bodyPr>
          <a:lstStyle/>
          <a:p>
            <a:r>
              <a:rPr lang="en-US" dirty="0"/>
              <a:t>https://scotland.shinyapps.io/babynames/</a:t>
            </a:r>
          </a:p>
        </p:txBody>
      </p:sp>
      <p:pic>
        <p:nvPicPr>
          <p:cNvPr id="6" name="Picture 5">
            <a:extLst>
              <a:ext uri="{FF2B5EF4-FFF2-40B4-BE49-F238E27FC236}">
                <a16:creationId xmlns:a16="http://schemas.microsoft.com/office/drawing/2014/main" id="{5D036377-F874-4E3B-A07F-EBC4A4195432}"/>
              </a:ext>
            </a:extLst>
          </p:cNvPr>
          <p:cNvPicPr>
            <a:picLocks noChangeAspect="1"/>
          </p:cNvPicPr>
          <p:nvPr/>
        </p:nvPicPr>
        <p:blipFill>
          <a:blip r:embed="rId2"/>
          <a:stretch>
            <a:fillRect/>
          </a:stretch>
        </p:blipFill>
        <p:spPr>
          <a:xfrm>
            <a:off x="2552429" y="1690688"/>
            <a:ext cx="7504675" cy="4903361"/>
          </a:xfrm>
          <a:prstGeom prst="rect">
            <a:avLst/>
          </a:prstGeom>
        </p:spPr>
      </p:pic>
      <p:pic>
        <p:nvPicPr>
          <p:cNvPr id="5122" name="Picture 2" descr="Image result for charles darwin">
            <a:extLst>
              <a:ext uri="{FF2B5EF4-FFF2-40B4-BE49-F238E27FC236}">
                <a16:creationId xmlns:a16="http://schemas.microsoft.com/office/drawing/2014/main" id="{1C9CF346-AA00-476D-8DE1-59A4CF645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071" y="1792453"/>
            <a:ext cx="1879381" cy="229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3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6DDA-DC8A-4FBF-B64F-0C67EE30180F}"/>
              </a:ext>
            </a:extLst>
          </p:cNvPr>
          <p:cNvSpPr>
            <a:spLocks noGrp="1"/>
          </p:cNvSpPr>
          <p:nvPr>
            <p:ph type="title"/>
          </p:nvPr>
        </p:nvSpPr>
        <p:spPr>
          <a:xfrm>
            <a:off x="2265128" y="5414205"/>
            <a:ext cx="7661744" cy="1325563"/>
          </a:xfrm>
        </p:spPr>
        <p:txBody>
          <a:bodyPr>
            <a:normAutofit/>
          </a:bodyPr>
          <a:lstStyle/>
          <a:p>
            <a:r>
              <a:rPr lang="en-GB" sz="4000" dirty="0"/>
              <a:t>github.com/</a:t>
            </a:r>
            <a:r>
              <a:rPr lang="en-GB" sz="4000" dirty="0" err="1"/>
              <a:t>susjoh</a:t>
            </a:r>
            <a:r>
              <a:rPr lang="en-GB" sz="4000" dirty="0"/>
              <a:t>/E4StatsTutorials</a:t>
            </a:r>
          </a:p>
        </p:txBody>
      </p:sp>
      <p:pic>
        <p:nvPicPr>
          <p:cNvPr id="9" name="Picture 8">
            <a:extLst>
              <a:ext uri="{FF2B5EF4-FFF2-40B4-BE49-F238E27FC236}">
                <a16:creationId xmlns:a16="http://schemas.microsoft.com/office/drawing/2014/main" id="{AA8B7FFA-9A83-5544-BF5A-1D097CC93A48}"/>
              </a:ext>
            </a:extLst>
          </p:cNvPr>
          <p:cNvPicPr>
            <a:picLocks noChangeAspect="1"/>
          </p:cNvPicPr>
          <p:nvPr/>
        </p:nvPicPr>
        <p:blipFill>
          <a:blip r:embed="rId3"/>
          <a:stretch>
            <a:fillRect/>
          </a:stretch>
        </p:blipFill>
        <p:spPr>
          <a:xfrm>
            <a:off x="2693666" y="332794"/>
            <a:ext cx="6804667" cy="4962142"/>
          </a:xfrm>
          <a:prstGeom prst="rect">
            <a:avLst/>
          </a:prstGeom>
          <a:ln>
            <a:solidFill>
              <a:schemeClr val="tx1"/>
            </a:solidFill>
          </a:ln>
        </p:spPr>
      </p:pic>
    </p:spTree>
    <p:extLst>
      <p:ext uri="{BB962C8B-B14F-4D97-AF65-F5344CB8AC3E}">
        <p14:creationId xmlns:p14="http://schemas.microsoft.com/office/powerpoint/2010/main" val="379203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D882F-D75F-4E10-B226-22229BD71234}"/>
              </a:ext>
            </a:extLst>
          </p:cNvPr>
          <p:cNvPicPr>
            <a:picLocks noChangeAspect="1"/>
          </p:cNvPicPr>
          <p:nvPr/>
        </p:nvPicPr>
        <p:blipFill>
          <a:blip r:embed="rId2"/>
          <a:stretch>
            <a:fillRect/>
          </a:stretch>
        </p:blipFill>
        <p:spPr>
          <a:xfrm>
            <a:off x="4960312" y="648772"/>
            <a:ext cx="7231688" cy="5560456"/>
          </a:xfrm>
          <a:prstGeom prst="rect">
            <a:avLst/>
          </a:prstGeom>
        </p:spPr>
      </p:pic>
      <p:pic>
        <p:nvPicPr>
          <p:cNvPr id="13" name="Picture 4" descr="https://rtweet.info/reference/figures/logo.png">
            <a:extLst>
              <a:ext uri="{FF2B5EF4-FFF2-40B4-BE49-F238E27FC236}">
                <a16:creationId xmlns:a16="http://schemas.microsoft.com/office/drawing/2014/main" id="{45CBAAA5-3BAB-4E52-90B5-0EC089A76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020" y="490304"/>
            <a:ext cx="1603292" cy="18534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BC3B0B5-55A0-4A98-A331-6077CBB64355}"/>
              </a:ext>
            </a:extLst>
          </p:cNvPr>
          <p:cNvPicPr>
            <a:picLocks noChangeAspect="1"/>
          </p:cNvPicPr>
          <p:nvPr/>
        </p:nvPicPr>
        <p:blipFill>
          <a:blip r:embed="rId4"/>
          <a:stretch>
            <a:fillRect/>
          </a:stretch>
        </p:blipFill>
        <p:spPr>
          <a:xfrm>
            <a:off x="514927" y="2855864"/>
            <a:ext cx="4072007" cy="1266024"/>
          </a:xfrm>
          <a:prstGeom prst="rect">
            <a:avLst/>
          </a:prstGeom>
        </p:spPr>
      </p:pic>
      <p:sp>
        <p:nvSpPr>
          <p:cNvPr id="2" name="TextBox 1">
            <a:extLst>
              <a:ext uri="{FF2B5EF4-FFF2-40B4-BE49-F238E27FC236}">
                <a16:creationId xmlns:a16="http://schemas.microsoft.com/office/drawing/2014/main" id="{4A37E888-9706-4D21-9CCF-01DC2414C803}"/>
              </a:ext>
            </a:extLst>
          </p:cNvPr>
          <p:cNvSpPr txBox="1"/>
          <p:nvPr/>
        </p:nvSpPr>
        <p:spPr>
          <a:xfrm>
            <a:off x="486228" y="1018104"/>
            <a:ext cx="2870792" cy="646331"/>
          </a:xfrm>
          <a:prstGeom prst="rect">
            <a:avLst/>
          </a:prstGeom>
          <a:noFill/>
        </p:spPr>
        <p:txBody>
          <a:bodyPr wrap="square" rtlCol="0">
            <a:spAutoFit/>
          </a:bodyPr>
          <a:lstStyle/>
          <a:p>
            <a:pPr algn="r"/>
            <a:r>
              <a:rPr lang="en-GB" sz="3600" dirty="0"/>
              <a:t>Analytics e.g.</a:t>
            </a:r>
          </a:p>
        </p:txBody>
      </p:sp>
      <p:sp>
        <p:nvSpPr>
          <p:cNvPr id="3" name="Rectangle 2">
            <a:extLst>
              <a:ext uri="{FF2B5EF4-FFF2-40B4-BE49-F238E27FC236}">
                <a16:creationId xmlns:a16="http://schemas.microsoft.com/office/drawing/2014/main" id="{0DB7ED2C-7609-4149-8C7C-616F0186013A}"/>
              </a:ext>
            </a:extLst>
          </p:cNvPr>
          <p:cNvSpPr/>
          <p:nvPr/>
        </p:nvSpPr>
        <p:spPr>
          <a:xfrm>
            <a:off x="377573" y="4634030"/>
            <a:ext cx="4532779" cy="369332"/>
          </a:xfrm>
          <a:prstGeom prst="rect">
            <a:avLst/>
          </a:prstGeom>
        </p:spPr>
        <p:txBody>
          <a:bodyPr wrap="none">
            <a:spAutoFit/>
          </a:bodyPr>
          <a:lstStyle/>
          <a:p>
            <a:r>
              <a:rPr lang="en-GB" dirty="0">
                <a:hlinkClick r:id="rId5"/>
              </a:rPr>
              <a:t>http://varianceexplained.org/r/trump-tweets/</a:t>
            </a:r>
            <a:endParaRPr lang="en-GB" dirty="0"/>
          </a:p>
        </p:txBody>
      </p:sp>
    </p:spTree>
    <p:extLst>
      <p:ext uri="{BB962C8B-B14F-4D97-AF65-F5344CB8AC3E}">
        <p14:creationId xmlns:p14="http://schemas.microsoft.com/office/powerpoint/2010/main" val="356975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0090-D8CC-40CB-86FA-0DF7C72146C7}"/>
              </a:ext>
            </a:extLst>
          </p:cNvPr>
          <p:cNvSpPr>
            <a:spLocks noGrp="1"/>
          </p:cNvSpPr>
          <p:nvPr>
            <p:ph type="title"/>
          </p:nvPr>
        </p:nvSpPr>
        <p:spPr>
          <a:xfrm>
            <a:off x="2220103" y="198071"/>
            <a:ext cx="9459012" cy="1325563"/>
          </a:xfrm>
        </p:spPr>
        <p:txBody>
          <a:bodyPr/>
          <a:lstStyle/>
          <a:p>
            <a:r>
              <a:rPr lang="en-GB" dirty="0"/>
              <a:t>Programmers are in demand.</a:t>
            </a:r>
            <a:endParaRPr lang="en-US" dirty="0"/>
          </a:p>
        </p:txBody>
      </p:sp>
      <p:sp>
        <p:nvSpPr>
          <p:cNvPr id="3" name="Content Placeholder 2">
            <a:extLst>
              <a:ext uri="{FF2B5EF4-FFF2-40B4-BE49-F238E27FC236}">
                <a16:creationId xmlns:a16="http://schemas.microsoft.com/office/drawing/2014/main" id="{19995FE7-8DE5-46DC-810B-EA9DCBBEBCFB}"/>
              </a:ext>
            </a:extLst>
          </p:cNvPr>
          <p:cNvSpPr>
            <a:spLocks noGrp="1"/>
          </p:cNvSpPr>
          <p:nvPr>
            <p:ph idx="1"/>
          </p:nvPr>
        </p:nvSpPr>
        <p:spPr>
          <a:xfrm>
            <a:off x="498138" y="1831730"/>
            <a:ext cx="6904611" cy="4351338"/>
          </a:xfrm>
        </p:spPr>
        <p:txBody>
          <a:bodyPr>
            <a:normAutofit fontScale="92500"/>
          </a:bodyPr>
          <a:lstStyle/>
          <a:p>
            <a:r>
              <a:rPr lang="en-GB" sz="2400" dirty="0"/>
              <a:t>Transferable skill which makes you competitive for postdocs and academic positions.</a:t>
            </a:r>
          </a:p>
          <a:p>
            <a:endParaRPr lang="en-GB" sz="2400" dirty="0"/>
          </a:p>
          <a:p>
            <a:r>
              <a:rPr lang="en-GB" sz="2400" dirty="0"/>
              <a:t>Similar to Python and easy path to other languages. </a:t>
            </a:r>
          </a:p>
          <a:p>
            <a:endParaRPr lang="en-GB" sz="2400" dirty="0"/>
          </a:p>
          <a:p>
            <a:r>
              <a:rPr lang="en-GB" sz="2400" dirty="0"/>
              <a:t>Research companies, Facebook, Google, Twitter, </a:t>
            </a:r>
            <a:r>
              <a:rPr lang="en-GB" sz="2400" dirty="0" err="1"/>
              <a:t>AirBnB</a:t>
            </a:r>
            <a:r>
              <a:rPr lang="en-GB" sz="2400" dirty="0"/>
              <a:t>.</a:t>
            </a:r>
          </a:p>
          <a:p>
            <a:pPr marL="0" indent="0">
              <a:buNone/>
            </a:pPr>
            <a:endParaRPr lang="en-GB" sz="2400" dirty="0"/>
          </a:p>
          <a:p>
            <a:r>
              <a:rPr lang="en-GB" sz="2400" dirty="0"/>
              <a:t>Scotland R jobs at Scottish Government, Met Office, JP Morgan, RBS &amp; other Banks, Rockstar North, University of Edinburgh, Energy Companies, start-ups, etc.</a:t>
            </a:r>
          </a:p>
          <a:p>
            <a:endParaRPr lang="en-GB" sz="2400" dirty="0"/>
          </a:p>
        </p:txBody>
      </p:sp>
      <p:pic>
        <p:nvPicPr>
          <p:cNvPr id="4" name="Picture 2" descr="R logo.svg">
            <a:extLst>
              <a:ext uri="{FF2B5EF4-FFF2-40B4-BE49-F238E27FC236}">
                <a16:creationId xmlns:a16="http://schemas.microsoft.com/office/drawing/2014/main" id="{4920BF6A-D776-4F3A-BC8F-F55871233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688" y="361565"/>
            <a:ext cx="1109541" cy="8597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0B7048-67C2-499F-BA33-D475157E6794}"/>
              </a:ext>
            </a:extLst>
          </p:cNvPr>
          <p:cNvPicPr>
            <a:picLocks noChangeAspect="1"/>
          </p:cNvPicPr>
          <p:nvPr/>
        </p:nvPicPr>
        <p:blipFill>
          <a:blip r:embed="rId3"/>
          <a:stretch>
            <a:fillRect/>
          </a:stretch>
        </p:blipFill>
        <p:spPr>
          <a:xfrm>
            <a:off x="7831807" y="1393005"/>
            <a:ext cx="3730421" cy="4600346"/>
          </a:xfrm>
          <a:prstGeom prst="rect">
            <a:avLst/>
          </a:prstGeom>
          <a:ln>
            <a:solidFill>
              <a:schemeClr val="tx1"/>
            </a:solidFill>
          </a:ln>
        </p:spPr>
      </p:pic>
      <p:sp>
        <p:nvSpPr>
          <p:cNvPr id="6" name="Rectangle 5">
            <a:extLst>
              <a:ext uri="{FF2B5EF4-FFF2-40B4-BE49-F238E27FC236}">
                <a16:creationId xmlns:a16="http://schemas.microsoft.com/office/drawing/2014/main" id="{7E3F26E0-3A6D-4E23-A1D8-9C01D2DD52DF}"/>
              </a:ext>
            </a:extLst>
          </p:cNvPr>
          <p:cNvSpPr/>
          <p:nvPr/>
        </p:nvSpPr>
        <p:spPr>
          <a:xfrm>
            <a:off x="7648274" y="5993351"/>
            <a:ext cx="4424218" cy="523220"/>
          </a:xfrm>
          <a:prstGeom prst="rect">
            <a:avLst/>
          </a:prstGeom>
        </p:spPr>
        <p:txBody>
          <a:bodyPr wrap="square">
            <a:spAutoFit/>
          </a:bodyPr>
          <a:lstStyle/>
          <a:p>
            <a:r>
              <a:rPr lang="en-GB" sz="1400" dirty="0">
                <a:hlinkClick r:id="rId4"/>
              </a:rPr>
              <a:t>https://www.nature.com/news/many-junior-scientists-need-to-take-a-hard-look-at-their-job-prospects-1.22879</a:t>
            </a:r>
            <a:endParaRPr lang="en-GB" sz="1400" dirty="0"/>
          </a:p>
        </p:txBody>
      </p:sp>
    </p:spTree>
    <p:extLst>
      <p:ext uri="{BB962C8B-B14F-4D97-AF65-F5344CB8AC3E}">
        <p14:creationId xmlns:p14="http://schemas.microsoft.com/office/powerpoint/2010/main" val="3855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F117-6D89-CAD7-62CD-02D9CCF58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C8AD1-B6A8-9520-03AA-D5F6FDA30B1E}"/>
              </a:ext>
            </a:extLst>
          </p:cNvPr>
          <p:cNvSpPr>
            <a:spLocks noGrp="1"/>
          </p:cNvSpPr>
          <p:nvPr>
            <p:ph type="title"/>
          </p:nvPr>
        </p:nvSpPr>
        <p:spPr>
          <a:xfrm>
            <a:off x="1447753" y="1827484"/>
            <a:ext cx="4340418" cy="867876"/>
          </a:xfrm>
        </p:spPr>
        <p:txBody>
          <a:bodyPr>
            <a:noAutofit/>
          </a:bodyPr>
          <a:lstStyle/>
          <a:p>
            <a:r>
              <a:rPr lang="en-US" sz="2800" dirty="0"/>
              <a:t>But I don’t need to learn X!</a:t>
            </a:r>
            <a:endParaRPr lang="en-GB" sz="2800" dirty="0"/>
          </a:p>
        </p:txBody>
      </p:sp>
      <p:pic>
        <p:nvPicPr>
          <p:cNvPr id="1026" name="Picture 2" descr="Donkey Stubborn Royalty-Free Images, Stock Photos &amp; Pictures | Shutterstock">
            <a:extLst>
              <a:ext uri="{FF2B5EF4-FFF2-40B4-BE49-F238E27FC236}">
                <a16:creationId xmlns:a16="http://schemas.microsoft.com/office/drawing/2014/main" id="{741B99EC-FD51-FBC3-B185-B48723BA0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25"/>
          <a:stretch/>
        </p:blipFill>
        <p:spPr bwMode="auto">
          <a:xfrm>
            <a:off x="918025" y="2799928"/>
            <a:ext cx="2744138" cy="2476957"/>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2A039A24-C8E4-0BD3-7396-B46307129FD4}"/>
              </a:ext>
            </a:extLst>
          </p:cNvPr>
          <p:cNvSpPr/>
          <p:nvPr/>
        </p:nvSpPr>
        <p:spPr>
          <a:xfrm>
            <a:off x="1075697" y="1621091"/>
            <a:ext cx="4712473" cy="1240404"/>
          </a:xfrm>
          <a:prstGeom prst="wedgeEllipseCallout">
            <a:avLst>
              <a:gd name="adj1" fmla="val -31375"/>
              <a:gd name="adj2" fmla="val 8685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D93EB0A-541C-8FAA-4EBE-5794283D8C5A}"/>
              </a:ext>
            </a:extLst>
          </p:cNvPr>
          <p:cNvSpPr txBox="1"/>
          <p:nvPr/>
        </p:nvSpPr>
        <p:spPr>
          <a:xfrm>
            <a:off x="7285043" y="2233695"/>
            <a:ext cx="2668359" cy="461665"/>
          </a:xfrm>
          <a:prstGeom prst="rect">
            <a:avLst/>
          </a:prstGeom>
          <a:noFill/>
        </p:spPr>
        <p:txBody>
          <a:bodyPr wrap="none" rtlCol="0">
            <a:spAutoFit/>
          </a:bodyPr>
          <a:lstStyle/>
          <a:p>
            <a:pPr algn="ctr"/>
            <a:r>
              <a:rPr lang="en-US" sz="2400" dirty="0"/>
              <a:t>Collaborator uses X.</a:t>
            </a:r>
            <a:endParaRPr lang="en-GB" sz="2400" dirty="0"/>
          </a:p>
        </p:txBody>
      </p:sp>
      <p:sp>
        <p:nvSpPr>
          <p:cNvPr id="6" name="TextBox 5">
            <a:extLst>
              <a:ext uri="{FF2B5EF4-FFF2-40B4-BE49-F238E27FC236}">
                <a16:creationId xmlns:a16="http://schemas.microsoft.com/office/drawing/2014/main" id="{8A1281B8-4864-96D5-6DA2-98FD316EED91}"/>
              </a:ext>
            </a:extLst>
          </p:cNvPr>
          <p:cNvSpPr txBox="1"/>
          <p:nvPr/>
        </p:nvSpPr>
        <p:spPr>
          <a:xfrm>
            <a:off x="6423814" y="854980"/>
            <a:ext cx="4390817" cy="461665"/>
          </a:xfrm>
          <a:prstGeom prst="rect">
            <a:avLst/>
          </a:prstGeom>
          <a:noFill/>
        </p:spPr>
        <p:txBody>
          <a:bodyPr wrap="none" rtlCol="0">
            <a:spAutoFit/>
          </a:bodyPr>
          <a:lstStyle/>
          <a:p>
            <a:pPr algn="ctr"/>
            <a:r>
              <a:rPr lang="en-US" sz="2400" dirty="0"/>
              <a:t>Best method is implemented in X.</a:t>
            </a:r>
            <a:endParaRPr lang="en-GB" sz="2400" dirty="0"/>
          </a:p>
        </p:txBody>
      </p:sp>
      <p:sp>
        <p:nvSpPr>
          <p:cNvPr id="8" name="TextBox 7">
            <a:extLst>
              <a:ext uri="{FF2B5EF4-FFF2-40B4-BE49-F238E27FC236}">
                <a16:creationId xmlns:a16="http://schemas.microsoft.com/office/drawing/2014/main" id="{43031E6E-67FF-5E03-85FD-13F292D8CE08}"/>
              </a:ext>
            </a:extLst>
          </p:cNvPr>
          <p:cNvSpPr txBox="1"/>
          <p:nvPr/>
        </p:nvSpPr>
        <p:spPr>
          <a:xfrm>
            <a:off x="7020002" y="3612410"/>
            <a:ext cx="3198441" cy="461665"/>
          </a:xfrm>
          <a:prstGeom prst="rect">
            <a:avLst/>
          </a:prstGeom>
          <a:noFill/>
        </p:spPr>
        <p:txBody>
          <a:bodyPr wrap="none" rtlCol="0">
            <a:spAutoFit/>
          </a:bodyPr>
          <a:lstStyle/>
          <a:p>
            <a:pPr algn="ctr"/>
            <a:r>
              <a:rPr lang="en-US" sz="2400" dirty="0"/>
              <a:t>Future employer uses X.</a:t>
            </a:r>
            <a:endParaRPr lang="en-GB" sz="2400" dirty="0"/>
          </a:p>
        </p:txBody>
      </p:sp>
      <p:sp>
        <p:nvSpPr>
          <p:cNvPr id="9" name="TextBox 8">
            <a:extLst>
              <a:ext uri="{FF2B5EF4-FFF2-40B4-BE49-F238E27FC236}">
                <a16:creationId xmlns:a16="http://schemas.microsoft.com/office/drawing/2014/main" id="{0353BFE7-5027-3E77-8719-C6CEF5D2CF07}"/>
              </a:ext>
            </a:extLst>
          </p:cNvPr>
          <p:cNvSpPr txBox="1"/>
          <p:nvPr/>
        </p:nvSpPr>
        <p:spPr>
          <a:xfrm>
            <a:off x="6121167" y="4991125"/>
            <a:ext cx="4996111" cy="461665"/>
          </a:xfrm>
          <a:prstGeom prst="rect">
            <a:avLst/>
          </a:prstGeom>
          <a:noFill/>
        </p:spPr>
        <p:txBody>
          <a:bodyPr wrap="none" rtlCol="0">
            <a:spAutoFit/>
          </a:bodyPr>
          <a:lstStyle/>
          <a:p>
            <a:pPr algn="ctr"/>
            <a:r>
              <a:rPr lang="en-US" sz="2400" dirty="0"/>
              <a:t>Your life could be improved by using X.</a:t>
            </a:r>
            <a:endParaRPr lang="en-GB" sz="2400" dirty="0"/>
          </a:p>
        </p:txBody>
      </p:sp>
      <p:pic>
        <p:nvPicPr>
          <p:cNvPr id="1028" name="Picture 4">
            <a:extLst>
              <a:ext uri="{FF2B5EF4-FFF2-40B4-BE49-F238E27FC236}">
                <a16:creationId xmlns:a16="http://schemas.microsoft.com/office/drawing/2014/main" id="{2E75F809-9434-6699-4CEC-45D29829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48" y="2695360"/>
            <a:ext cx="4340418" cy="2618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6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87AD9-3742-E05B-3B3D-575E8150DAB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F28377F-022D-3267-5D48-83E407518569}"/>
              </a:ext>
            </a:extLst>
          </p:cNvPr>
          <p:cNvSpPr/>
          <p:nvPr/>
        </p:nvSpPr>
        <p:spPr>
          <a:xfrm>
            <a:off x="1223453" y="3377057"/>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dirty="0">
                <a:solidFill>
                  <a:schemeClr val="tx1"/>
                </a:solidFill>
              </a:rPr>
              <a:t>Data</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34A1795A-6B91-9907-2FD0-78A25B5CB26D}"/>
              </a:ext>
            </a:extLst>
          </p:cNvPr>
          <p:cNvSpPr/>
          <p:nvPr/>
        </p:nvSpPr>
        <p:spPr>
          <a:xfrm>
            <a:off x="6266565" y="3416300"/>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Analysis</a:t>
            </a:r>
            <a:endParaRPr lang="en-US" sz="2400" dirty="0">
              <a:solidFill>
                <a:schemeClr val="tx1"/>
              </a:solidFill>
            </a:endParaRPr>
          </a:p>
        </p:txBody>
      </p:sp>
      <p:sp>
        <p:nvSpPr>
          <p:cNvPr id="12" name="Rectangle: Rounded Corners 11">
            <a:extLst>
              <a:ext uri="{FF2B5EF4-FFF2-40B4-BE49-F238E27FC236}">
                <a16:creationId xmlns:a16="http://schemas.microsoft.com/office/drawing/2014/main" id="{003809A9-D836-357E-AAD9-DED06B4A85FB}"/>
              </a:ext>
            </a:extLst>
          </p:cNvPr>
          <p:cNvSpPr/>
          <p:nvPr/>
        </p:nvSpPr>
        <p:spPr>
          <a:xfrm>
            <a:off x="8827922" y="3416300"/>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GB" sz="2400" dirty="0">
                <a:solidFill>
                  <a:schemeClr val="tx1"/>
                </a:solidFill>
              </a:rPr>
              <a:t>Writing</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6449A9F7-C48F-3096-8F76-2FB5D2773BFC}"/>
              </a:ext>
            </a:extLst>
          </p:cNvPr>
          <p:cNvCxnSpPr>
            <a:cxnSpLocks/>
          </p:cNvCxnSpPr>
          <p:nvPr/>
        </p:nvCxnSpPr>
        <p:spPr>
          <a:xfrm>
            <a:off x="3023678" y="38818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9715CB-C1C0-AB0B-791B-1D9DB1470504}"/>
              </a:ext>
            </a:extLst>
          </p:cNvPr>
          <p:cNvCxnSpPr>
            <a:cxnSpLocks/>
          </p:cNvCxnSpPr>
          <p:nvPr/>
        </p:nvCxnSpPr>
        <p:spPr>
          <a:xfrm>
            <a:off x="8165688" y="3921125"/>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7F048E-79DC-16BA-821F-0F137DDBDA49}"/>
              </a:ext>
            </a:extLst>
          </p:cNvPr>
          <p:cNvCxnSpPr>
            <a:cxnSpLocks/>
            <a:stCxn id="29" idx="2"/>
            <a:endCxn id="6" idx="0"/>
          </p:cNvCxnSpPr>
          <p:nvPr/>
        </p:nvCxnSpPr>
        <p:spPr>
          <a:xfrm>
            <a:off x="2123566" y="2556487"/>
            <a:ext cx="0" cy="82057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7C43CD4-B8FA-BA92-F042-D7290F214189}"/>
              </a:ext>
            </a:extLst>
          </p:cNvPr>
          <p:cNvSpPr/>
          <p:nvPr/>
        </p:nvSpPr>
        <p:spPr>
          <a:xfrm>
            <a:off x="8837571" y="5261003"/>
            <a:ext cx="1800225"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tx1"/>
                </a:solidFill>
              </a:rPr>
              <a:t>Publish</a:t>
            </a:r>
            <a:endParaRPr lang="en-US" sz="2400" b="1" dirty="0">
              <a:solidFill>
                <a:schemeClr val="tx1"/>
              </a:solidFill>
            </a:endParaRPr>
          </a:p>
        </p:txBody>
      </p:sp>
      <p:sp>
        <p:nvSpPr>
          <p:cNvPr id="29" name="Rectangle: Rounded Corners 28">
            <a:extLst>
              <a:ext uri="{FF2B5EF4-FFF2-40B4-BE49-F238E27FC236}">
                <a16:creationId xmlns:a16="http://schemas.microsoft.com/office/drawing/2014/main" id="{2F32CF80-72EC-3C05-89FC-13BBED6DEA4F}"/>
              </a:ext>
            </a:extLst>
          </p:cNvPr>
          <p:cNvSpPr/>
          <p:nvPr/>
        </p:nvSpPr>
        <p:spPr>
          <a:xfrm>
            <a:off x="1223453" y="1546837"/>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solidFill>
                  <a:schemeClr val="tx1"/>
                </a:solidFill>
              </a:rPr>
              <a:t>Research Question</a:t>
            </a:r>
            <a:endParaRPr lang="en-US" sz="2400" b="1" dirty="0">
              <a:solidFill>
                <a:schemeClr val="tx1"/>
              </a:solidFill>
            </a:endParaRPr>
          </a:p>
        </p:txBody>
      </p:sp>
      <p:cxnSp>
        <p:nvCxnSpPr>
          <p:cNvPr id="41" name="Straight Arrow Connector 40">
            <a:extLst>
              <a:ext uri="{FF2B5EF4-FFF2-40B4-BE49-F238E27FC236}">
                <a16:creationId xmlns:a16="http://schemas.microsoft.com/office/drawing/2014/main" id="{93BBC7FB-DB4E-E4A1-4347-36D48CF07EEE}"/>
              </a:ext>
            </a:extLst>
          </p:cNvPr>
          <p:cNvCxnSpPr>
            <a:cxnSpLocks/>
            <a:stCxn id="12" idx="2"/>
            <a:endCxn id="26" idx="0"/>
          </p:cNvCxnSpPr>
          <p:nvPr/>
        </p:nvCxnSpPr>
        <p:spPr>
          <a:xfrm>
            <a:off x="9728035" y="4425950"/>
            <a:ext cx="9649" cy="83505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E2ACFB-4D21-5ACE-BE52-21A5343E26DB}"/>
              </a:ext>
            </a:extLst>
          </p:cNvPr>
          <p:cNvSpPr>
            <a:spLocks noGrp="1"/>
          </p:cNvSpPr>
          <p:nvPr>
            <p:ph type="title"/>
          </p:nvPr>
        </p:nvSpPr>
        <p:spPr>
          <a:xfrm>
            <a:off x="838199" y="-138489"/>
            <a:ext cx="10515600" cy="1325563"/>
          </a:xfrm>
        </p:spPr>
        <p:txBody>
          <a:bodyPr/>
          <a:lstStyle/>
          <a:p>
            <a:pPr algn="ctr"/>
            <a:r>
              <a:rPr lang="en-US" dirty="0"/>
              <a:t>Life of a research project.</a:t>
            </a:r>
            <a:endParaRPr lang="en-GB" dirty="0"/>
          </a:p>
        </p:txBody>
      </p:sp>
      <p:sp>
        <p:nvSpPr>
          <p:cNvPr id="2" name="Rectangle: Rounded Corners 1">
            <a:extLst>
              <a:ext uri="{FF2B5EF4-FFF2-40B4-BE49-F238E27FC236}">
                <a16:creationId xmlns:a16="http://schemas.microsoft.com/office/drawing/2014/main" id="{51B017D0-4956-1DF6-2DA5-490959ADF45B}"/>
              </a:ext>
            </a:extLst>
          </p:cNvPr>
          <p:cNvSpPr/>
          <p:nvPr/>
        </p:nvSpPr>
        <p:spPr>
          <a:xfrm>
            <a:off x="3695560" y="3416300"/>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Visualisation</a:t>
            </a:r>
            <a:endParaRPr lang="en-US" sz="2400" dirty="0">
              <a:solidFill>
                <a:schemeClr val="tx1"/>
              </a:solidFill>
            </a:endParaRPr>
          </a:p>
        </p:txBody>
      </p:sp>
      <p:cxnSp>
        <p:nvCxnSpPr>
          <p:cNvPr id="3" name="Straight Arrow Connector 2">
            <a:extLst>
              <a:ext uri="{FF2B5EF4-FFF2-40B4-BE49-F238E27FC236}">
                <a16:creationId xmlns:a16="http://schemas.microsoft.com/office/drawing/2014/main" id="{7612F3AD-AFD2-3198-43A9-2BE756D83033}"/>
              </a:ext>
            </a:extLst>
          </p:cNvPr>
          <p:cNvCxnSpPr>
            <a:cxnSpLocks/>
          </p:cNvCxnSpPr>
          <p:nvPr/>
        </p:nvCxnSpPr>
        <p:spPr>
          <a:xfrm>
            <a:off x="5594683" y="3921125"/>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C9AFDB-C1AD-6B38-8C3D-0827012000CC}"/>
              </a:ext>
            </a:extLst>
          </p:cNvPr>
          <p:cNvSpPr txBox="1"/>
          <p:nvPr/>
        </p:nvSpPr>
        <p:spPr>
          <a:xfrm>
            <a:off x="3129947" y="1513555"/>
            <a:ext cx="1813400" cy="1015663"/>
          </a:xfrm>
          <a:prstGeom prst="rect">
            <a:avLst/>
          </a:prstGeom>
          <a:noFill/>
          <a:ln>
            <a:solidFill>
              <a:srgbClr val="C00000"/>
            </a:solidFill>
          </a:ln>
        </p:spPr>
        <p:txBody>
          <a:bodyPr wrap="square" rtlCol="0">
            <a:spAutoFit/>
          </a:bodyPr>
          <a:lstStyle/>
          <a:p>
            <a:pPr algn="ctr"/>
            <a:r>
              <a:rPr lang="en-GB" sz="2000" b="1" dirty="0">
                <a:solidFill>
                  <a:srgbClr val="C00000"/>
                </a:solidFill>
              </a:rPr>
              <a:t>Create &amp; Structure an R Project</a:t>
            </a:r>
            <a:endParaRPr lang="en-US" sz="2000" b="1" dirty="0">
              <a:solidFill>
                <a:srgbClr val="C00000"/>
              </a:solidFill>
            </a:endParaRPr>
          </a:p>
        </p:txBody>
      </p:sp>
      <p:sp>
        <p:nvSpPr>
          <p:cNvPr id="5" name="TextBox 4">
            <a:extLst>
              <a:ext uri="{FF2B5EF4-FFF2-40B4-BE49-F238E27FC236}">
                <a16:creationId xmlns:a16="http://schemas.microsoft.com/office/drawing/2014/main" id="{500EBE68-6D1B-87D8-48EA-2F6EB94A306F}"/>
              </a:ext>
            </a:extLst>
          </p:cNvPr>
          <p:cNvSpPr txBox="1"/>
          <p:nvPr/>
        </p:nvSpPr>
        <p:spPr>
          <a:xfrm>
            <a:off x="1147804" y="4539042"/>
            <a:ext cx="2030966" cy="1015663"/>
          </a:xfrm>
          <a:prstGeom prst="rect">
            <a:avLst/>
          </a:prstGeom>
          <a:noFill/>
          <a:ln>
            <a:solidFill>
              <a:srgbClr val="C00000"/>
            </a:solidFill>
          </a:ln>
        </p:spPr>
        <p:txBody>
          <a:bodyPr wrap="square" rtlCol="0">
            <a:spAutoFit/>
          </a:bodyPr>
          <a:lstStyle/>
          <a:p>
            <a:pPr algn="ctr"/>
            <a:r>
              <a:rPr lang="en-GB" sz="2000" b="1" dirty="0">
                <a:solidFill>
                  <a:srgbClr val="C00000"/>
                </a:solidFill>
              </a:rPr>
              <a:t>Loading &amp; managing data </a:t>
            </a:r>
          </a:p>
          <a:p>
            <a:pPr algn="ctr"/>
            <a:r>
              <a:rPr lang="en-GB" sz="2000" b="1" dirty="0">
                <a:solidFill>
                  <a:srgbClr val="C00000"/>
                </a:solidFill>
              </a:rPr>
              <a:t>with </a:t>
            </a:r>
            <a:r>
              <a:rPr lang="en-GB" sz="2000" b="1" dirty="0" err="1">
                <a:solidFill>
                  <a:srgbClr val="C00000"/>
                </a:solidFill>
                <a:latin typeface="Consolas" panose="020B0609020204030204" pitchFamily="49" charset="0"/>
              </a:rPr>
              <a:t>dplyr</a:t>
            </a:r>
            <a:endParaRPr lang="en-US" sz="2000" b="1" dirty="0">
              <a:solidFill>
                <a:srgbClr val="C00000"/>
              </a:solidFill>
              <a:latin typeface="Consolas" panose="020B0609020204030204" pitchFamily="49" charset="0"/>
            </a:endParaRPr>
          </a:p>
        </p:txBody>
      </p:sp>
      <p:sp>
        <p:nvSpPr>
          <p:cNvPr id="7" name="TextBox 6">
            <a:extLst>
              <a:ext uri="{FF2B5EF4-FFF2-40B4-BE49-F238E27FC236}">
                <a16:creationId xmlns:a16="http://schemas.microsoft.com/office/drawing/2014/main" id="{166F29A7-A546-012C-9991-F5490323C5D8}"/>
              </a:ext>
            </a:extLst>
          </p:cNvPr>
          <p:cNvSpPr txBox="1"/>
          <p:nvPr/>
        </p:nvSpPr>
        <p:spPr>
          <a:xfrm>
            <a:off x="3663819" y="4539041"/>
            <a:ext cx="1899119" cy="1015663"/>
          </a:xfrm>
          <a:prstGeom prst="rect">
            <a:avLst/>
          </a:prstGeom>
          <a:noFill/>
          <a:ln>
            <a:solidFill>
              <a:srgbClr val="C00000"/>
            </a:solidFill>
          </a:ln>
        </p:spPr>
        <p:txBody>
          <a:bodyPr wrap="square" rtlCol="0">
            <a:spAutoFit/>
          </a:bodyPr>
          <a:lstStyle/>
          <a:p>
            <a:pPr algn="ctr"/>
            <a:r>
              <a:rPr lang="en-GB" sz="2000" b="1" dirty="0">
                <a:solidFill>
                  <a:srgbClr val="C00000"/>
                </a:solidFill>
              </a:rPr>
              <a:t>Data visualisation with </a:t>
            </a:r>
            <a:r>
              <a:rPr lang="en-GB" sz="2000" b="1" dirty="0">
                <a:solidFill>
                  <a:srgbClr val="C00000"/>
                </a:solidFill>
                <a:latin typeface="Consolas" panose="020B0609020204030204" pitchFamily="49" charset="0"/>
              </a:rPr>
              <a:t>ggplot2</a:t>
            </a:r>
            <a:endParaRPr lang="en-US" sz="2000" b="1" dirty="0">
              <a:solidFill>
                <a:srgbClr val="C00000"/>
              </a:solidFill>
              <a:latin typeface="Consolas" panose="020B0609020204030204" pitchFamily="49" charset="0"/>
            </a:endParaRPr>
          </a:p>
        </p:txBody>
      </p:sp>
      <p:sp>
        <p:nvSpPr>
          <p:cNvPr id="8" name="TextBox 7">
            <a:extLst>
              <a:ext uri="{FF2B5EF4-FFF2-40B4-BE49-F238E27FC236}">
                <a16:creationId xmlns:a16="http://schemas.microsoft.com/office/drawing/2014/main" id="{0C14EFD5-8BB0-D870-B418-75991AD365A5}"/>
              </a:ext>
            </a:extLst>
          </p:cNvPr>
          <p:cNvSpPr txBox="1"/>
          <p:nvPr/>
        </p:nvSpPr>
        <p:spPr>
          <a:xfrm>
            <a:off x="6184603" y="2612829"/>
            <a:ext cx="2149732" cy="707886"/>
          </a:xfrm>
          <a:prstGeom prst="rect">
            <a:avLst/>
          </a:prstGeom>
          <a:noFill/>
          <a:ln>
            <a:solidFill>
              <a:srgbClr val="0070C0"/>
            </a:solidFill>
          </a:ln>
        </p:spPr>
        <p:txBody>
          <a:bodyPr wrap="square" rtlCol="0">
            <a:spAutoFit/>
          </a:bodyPr>
          <a:lstStyle/>
          <a:p>
            <a:pPr algn="ctr"/>
            <a:r>
              <a:rPr lang="en-GB" sz="2000" b="1" dirty="0">
                <a:solidFill>
                  <a:srgbClr val="0070C0"/>
                </a:solidFill>
              </a:rPr>
              <a:t>Statistical tests on research data</a:t>
            </a:r>
            <a:endParaRPr lang="en-US" sz="2000" b="1" dirty="0">
              <a:solidFill>
                <a:srgbClr val="0070C0"/>
              </a:solidFill>
              <a:latin typeface="Consolas" panose="020B0609020204030204" pitchFamily="49" charset="0"/>
            </a:endParaRPr>
          </a:p>
        </p:txBody>
      </p:sp>
      <p:sp>
        <p:nvSpPr>
          <p:cNvPr id="10" name="TextBox 9">
            <a:extLst>
              <a:ext uri="{FF2B5EF4-FFF2-40B4-BE49-F238E27FC236}">
                <a16:creationId xmlns:a16="http://schemas.microsoft.com/office/drawing/2014/main" id="{E42C8A00-1C4E-1E21-6B5E-1D5E805B978A}"/>
              </a:ext>
            </a:extLst>
          </p:cNvPr>
          <p:cNvSpPr txBox="1"/>
          <p:nvPr/>
        </p:nvSpPr>
        <p:spPr>
          <a:xfrm>
            <a:off x="8743243" y="2184024"/>
            <a:ext cx="2149732" cy="1015663"/>
          </a:xfrm>
          <a:prstGeom prst="rect">
            <a:avLst/>
          </a:prstGeom>
          <a:noFill/>
          <a:ln>
            <a:solidFill>
              <a:srgbClr val="0070C0"/>
            </a:solidFill>
          </a:ln>
        </p:spPr>
        <p:txBody>
          <a:bodyPr wrap="square" rtlCol="0">
            <a:spAutoFit/>
          </a:bodyPr>
          <a:lstStyle/>
          <a:p>
            <a:pPr algn="ctr"/>
            <a:r>
              <a:rPr lang="en-GB" sz="2000" b="1" dirty="0">
                <a:solidFill>
                  <a:srgbClr val="0070C0"/>
                </a:solidFill>
              </a:rPr>
              <a:t>Embed code, figures and results in R Markdown</a:t>
            </a:r>
            <a:endParaRPr lang="en-US" sz="2000" b="1" dirty="0">
              <a:solidFill>
                <a:srgbClr val="0070C0"/>
              </a:solidFill>
              <a:latin typeface="Consolas" panose="020B0609020204030204" pitchFamily="49" charset="0"/>
            </a:endParaRPr>
          </a:p>
        </p:txBody>
      </p:sp>
      <p:sp>
        <p:nvSpPr>
          <p:cNvPr id="13" name="TextBox 12">
            <a:extLst>
              <a:ext uri="{FF2B5EF4-FFF2-40B4-BE49-F238E27FC236}">
                <a16:creationId xmlns:a16="http://schemas.microsoft.com/office/drawing/2014/main" id="{9CCBCC98-3743-AEA8-35E4-59F555D1480F}"/>
              </a:ext>
            </a:extLst>
          </p:cNvPr>
          <p:cNvSpPr txBox="1"/>
          <p:nvPr/>
        </p:nvSpPr>
        <p:spPr>
          <a:xfrm>
            <a:off x="6463051" y="5257996"/>
            <a:ext cx="2273174" cy="1015663"/>
          </a:xfrm>
          <a:prstGeom prst="rect">
            <a:avLst/>
          </a:prstGeom>
          <a:noFill/>
          <a:ln>
            <a:solidFill>
              <a:srgbClr val="0070C0"/>
            </a:solidFill>
          </a:ln>
        </p:spPr>
        <p:txBody>
          <a:bodyPr wrap="square" rtlCol="0">
            <a:spAutoFit/>
          </a:bodyPr>
          <a:lstStyle/>
          <a:p>
            <a:pPr algn="ctr"/>
            <a:r>
              <a:rPr lang="en-GB" sz="2000" b="1" dirty="0">
                <a:solidFill>
                  <a:srgbClr val="0070C0"/>
                </a:solidFill>
              </a:rPr>
              <a:t>Let’s talk about   the process   (</a:t>
            </a:r>
            <a:r>
              <a:rPr lang="en-GB" sz="2000" b="1" dirty="0" err="1">
                <a:solidFill>
                  <a:srgbClr val="0070C0"/>
                </a:solidFill>
              </a:rPr>
              <a:t>github</a:t>
            </a:r>
            <a:r>
              <a:rPr lang="en-GB" sz="2000" b="1" dirty="0">
                <a:solidFill>
                  <a:srgbClr val="0070C0"/>
                </a:solidFill>
              </a:rPr>
              <a:t> &amp; journals)</a:t>
            </a:r>
          </a:p>
        </p:txBody>
      </p:sp>
    </p:spTree>
    <p:extLst>
      <p:ext uri="{BB962C8B-B14F-4D97-AF65-F5344CB8AC3E}">
        <p14:creationId xmlns:p14="http://schemas.microsoft.com/office/powerpoint/2010/main" val="38647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5727FB-D48D-41A8-888D-75987F830118}"/>
              </a:ext>
            </a:extLst>
          </p:cNvPr>
          <p:cNvSpPr>
            <a:spLocks noGrp="1"/>
          </p:cNvSpPr>
          <p:nvPr>
            <p:ph type="title"/>
          </p:nvPr>
        </p:nvSpPr>
        <p:spPr>
          <a:xfrm>
            <a:off x="632926" y="234497"/>
            <a:ext cx="10515600" cy="1325563"/>
          </a:xfrm>
        </p:spPr>
        <p:txBody>
          <a:bodyPr/>
          <a:lstStyle/>
          <a:p>
            <a:r>
              <a:rPr lang="en-GB" dirty="0"/>
              <a:t>Using R Projects.</a:t>
            </a:r>
            <a:endParaRPr lang="en-US" dirty="0"/>
          </a:p>
        </p:txBody>
      </p:sp>
      <p:sp>
        <p:nvSpPr>
          <p:cNvPr id="3" name="Content Placeholder 2">
            <a:extLst>
              <a:ext uri="{FF2B5EF4-FFF2-40B4-BE49-F238E27FC236}">
                <a16:creationId xmlns:a16="http://schemas.microsoft.com/office/drawing/2014/main" id="{456F9836-6CE0-4CED-BBD2-E0DCF8EA3F50}"/>
              </a:ext>
            </a:extLst>
          </p:cNvPr>
          <p:cNvSpPr>
            <a:spLocks noGrp="1"/>
          </p:cNvSpPr>
          <p:nvPr>
            <p:ph idx="1"/>
          </p:nvPr>
        </p:nvSpPr>
        <p:spPr>
          <a:xfrm>
            <a:off x="328905" y="1871712"/>
            <a:ext cx="7839270" cy="4351338"/>
          </a:xfrm>
        </p:spPr>
        <p:txBody>
          <a:bodyPr/>
          <a:lstStyle/>
          <a:p>
            <a:r>
              <a:rPr lang="en-GB" dirty="0"/>
              <a:t>Establishes a folder with an associated .</a:t>
            </a:r>
            <a:r>
              <a:rPr lang="en-GB" dirty="0" err="1"/>
              <a:t>Rproj</a:t>
            </a:r>
            <a:endParaRPr lang="en-GB" dirty="0"/>
          </a:p>
          <a:p>
            <a:endParaRPr lang="en-GB" dirty="0"/>
          </a:p>
          <a:p>
            <a:r>
              <a:rPr lang="en-GB" dirty="0"/>
              <a:t>One folder, one portable project.</a:t>
            </a:r>
          </a:p>
          <a:p>
            <a:endParaRPr lang="en-GB" dirty="0"/>
          </a:p>
          <a:p>
            <a:r>
              <a:rPr lang="en-GB" dirty="0"/>
              <a:t>Saves history, profile, etc.</a:t>
            </a:r>
          </a:p>
          <a:p>
            <a:endParaRPr lang="en-GB" dirty="0"/>
          </a:p>
          <a:p>
            <a:r>
              <a:rPr lang="en-GB" dirty="0"/>
              <a:t>Allows version control within R Studio (e.g. git)</a:t>
            </a:r>
          </a:p>
        </p:txBody>
      </p:sp>
      <p:pic>
        <p:nvPicPr>
          <p:cNvPr id="4" name="Picture 3">
            <a:extLst>
              <a:ext uri="{FF2B5EF4-FFF2-40B4-BE49-F238E27FC236}">
                <a16:creationId xmlns:a16="http://schemas.microsoft.com/office/drawing/2014/main" id="{D18DC348-6F8A-401D-B5AF-3395F5BDC953}"/>
              </a:ext>
            </a:extLst>
          </p:cNvPr>
          <p:cNvPicPr>
            <a:picLocks noChangeAspect="1"/>
          </p:cNvPicPr>
          <p:nvPr/>
        </p:nvPicPr>
        <p:blipFill>
          <a:blip r:embed="rId2"/>
          <a:stretch>
            <a:fillRect/>
          </a:stretch>
        </p:blipFill>
        <p:spPr>
          <a:xfrm>
            <a:off x="7943461" y="3679387"/>
            <a:ext cx="3763684" cy="2683068"/>
          </a:xfrm>
          <a:prstGeom prst="rect">
            <a:avLst/>
          </a:prstGeom>
        </p:spPr>
      </p:pic>
      <p:pic>
        <p:nvPicPr>
          <p:cNvPr id="5" name="Picture 4">
            <a:extLst>
              <a:ext uri="{FF2B5EF4-FFF2-40B4-BE49-F238E27FC236}">
                <a16:creationId xmlns:a16="http://schemas.microsoft.com/office/drawing/2014/main" id="{AA640AAB-89F5-4F65-BED2-76BC8DD45898}"/>
              </a:ext>
            </a:extLst>
          </p:cNvPr>
          <p:cNvPicPr>
            <a:picLocks noChangeAspect="1"/>
          </p:cNvPicPr>
          <p:nvPr/>
        </p:nvPicPr>
        <p:blipFill rotWithShape="1">
          <a:blip r:embed="rId3"/>
          <a:srcRect r="80130" b="74667"/>
          <a:stretch/>
        </p:blipFill>
        <p:spPr>
          <a:xfrm>
            <a:off x="7943461" y="443204"/>
            <a:ext cx="3746985" cy="2985796"/>
          </a:xfrm>
          <a:prstGeom prst="rect">
            <a:avLst/>
          </a:prstGeom>
        </p:spPr>
      </p:pic>
      <p:sp>
        <p:nvSpPr>
          <p:cNvPr id="6" name="Star: 5 Points 5">
            <a:extLst>
              <a:ext uri="{FF2B5EF4-FFF2-40B4-BE49-F238E27FC236}">
                <a16:creationId xmlns:a16="http://schemas.microsoft.com/office/drawing/2014/main" id="{170D71BD-7B13-4F9D-BC74-360C0FBB3EE8}"/>
              </a:ext>
            </a:extLst>
          </p:cNvPr>
          <p:cNvSpPr/>
          <p:nvPr/>
        </p:nvSpPr>
        <p:spPr>
          <a:xfrm>
            <a:off x="6866966" y="262328"/>
            <a:ext cx="717176" cy="634950"/>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475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282112-C323-4779-A714-10F11A89B6C5}"/>
              </a:ext>
            </a:extLst>
          </p:cNvPr>
          <p:cNvSpPr/>
          <p:nvPr/>
        </p:nvSpPr>
        <p:spPr>
          <a:xfrm>
            <a:off x="497483" y="3693664"/>
            <a:ext cx="3284376" cy="2031325"/>
          </a:xfrm>
          <a:prstGeom prst="rect">
            <a:avLst/>
          </a:prstGeom>
        </p:spPr>
        <p:txBody>
          <a:bodyPr wrap="square">
            <a:spAutoFit/>
          </a:bodyPr>
          <a:lstStyle/>
          <a:p>
            <a:r>
              <a:rPr lang="en-GB" dirty="0">
                <a:hlinkClick r:id="rId2"/>
              </a:rPr>
              <a:t>https://nicercode.github.io/blog/2013-05-17-organising-my-project/</a:t>
            </a:r>
            <a:endParaRPr lang="en-GB" dirty="0"/>
          </a:p>
          <a:p>
            <a:endParaRPr lang="en-GB" dirty="0"/>
          </a:p>
          <a:p>
            <a:r>
              <a:rPr lang="en-GB" dirty="0">
                <a:hlinkClick r:id="rId3"/>
              </a:rPr>
              <a:t>https://nicercode.github.io/blog/2013-04-05-projects/</a:t>
            </a:r>
            <a:endParaRPr lang="en-GB" dirty="0"/>
          </a:p>
          <a:p>
            <a:endParaRPr lang="en-GB" dirty="0"/>
          </a:p>
        </p:txBody>
      </p:sp>
      <p:pic>
        <p:nvPicPr>
          <p:cNvPr id="2050" name="Picture 2">
            <a:extLst>
              <a:ext uri="{FF2B5EF4-FFF2-40B4-BE49-F238E27FC236}">
                <a16:creationId xmlns:a16="http://schemas.microsoft.com/office/drawing/2014/main" id="{0ED97806-EB76-4C31-AF97-15BF597A6F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87"/>
          <a:stretch/>
        </p:blipFill>
        <p:spPr bwMode="auto">
          <a:xfrm>
            <a:off x="4381144" y="208465"/>
            <a:ext cx="7422081" cy="60037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655727FB-D48D-41A8-888D-75987F830118}"/>
              </a:ext>
            </a:extLst>
          </p:cNvPr>
          <p:cNvSpPr>
            <a:spLocks noGrp="1"/>
          </p:cNvSpPr>
          <p:nvPr>
            <p:ph type="title"/>
          </p:nvPr>
        </p:nvSpPr>
        <p:spPr>
          <a:xfrm>
            <a:off x="388775" y="1884784"/>
            <a:ext cx="3501792" cy="1325563"/>
          </a:xfrm>
        </p:spPr>
        <p:txBody>
          <a:bodyPr/>
          <a:lstStyle/>
          <a:p>
            <a:r>
              <a:rPr lang="en-GB" dirty="0"/>
              <a:t>Structuring an R Project.</a:t>
            </a:r>
            <a:endParaRPr lang="en-US" dirty="0"/>
          </a:p>
        </p:txBody>
      </p:sp>
    </p:spTree>
    <p:extLst>
      <p:ext uri="{BB962C8B-B14F-4D97-AF65-F5344CB8AC3E}">
        <p14:creationId xmlns:p14="http://schemas.microsoft.com/office/powerpoint/2010/main" val="170870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76A5-60A2-4E02-B51B-B25B303EDF25}"/>
              </a:ext>
            </a:extLst>
          </p:cNvPr>
          <p:cNvSpPr>
            <a:spLocks noGrp="1"/>
          </p:cNvSpPr>
          <p:nvPr>
            <p:ph type="title"/>
          </p:nvPr>
        </p:nvSpPr>
        <p:spPr>
          <a:xfrm>
            <a:off x="875522" y="234041"/>
            <a:ext cx="8305801" cy="1325563"/>
          </a:xfrm>
        </p:spPr>
        <p:txBody>
          <a:bodyPr>
            <a:normAutofit fontScale="90000"/>
          </a:bodyPr>
          <a:lstStyle/>
          <a:p>
            <a:r>
              <a:rPr lang="en-GB" sz="3600" dirty="0"/>
              <a:t>All data, scripts and output should be kept within the same project directory (</a:t>
            </a:r>
            <a:r>
              <a:rPr lang="en-GB" sz="3600" i="1" dirty="0"/>
              <a:t>where possible</a:t>
            </a:r>
            <a:r>
              <a:rPr lang="en-GB" sz="3600" dirty="0"/>
              <a:t>).</a:t>
            </a:r>
          </a:p>
        </p:txBody>
      </p:sp>
      <p:pic>
        <p:nvPicPr>
          <p:cNvPr id="4" name="Content Placeholder 3">
            <a:extLst>
              <a:ext uri="{FF2B5EF4-FFF2-40B4-BE49-F238E27FC236}">
                <a16:creationId xmlns:a16="http://schemas.microsoft.com/office/drawing/2014/main" id="{7EBB492A-5B6F-45FE-B8B2-B95D5A3C57DF}"/>
              </a:ext>
            </a:extLst>
          </p:cNvPr>
          <p:cNvPicPr>
            <a:picLocks noGrp="1" noChangeAspect="1"/>
          </p:cNvPicPr>
          <p:nvPr>
            <p:ph idx="1"/>
          </p:nvPr>
        </p:nvPicPr>
        <p:blipFill rotWithShape="1">
          <a:blip r:embed="rId3"/>
          <a:srcRect r="39775"/>
          <a:stretch/>
        </p:blipFill>
        <p:spPr>
          <a:xfrm>
            <a:off x="4922172" y="2108717"/>
            <a:ext cx="5537443" cy="40204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DAD37E1B-5A39-4F4A-B703-5128604B0BEE}"/>
              </a:ext>
            </a:extLst>
          </p:cNvPr>
          <p:cNvCxnSpPr>
            <a:cxnSpLocks/>
            <a:stCxn id="7" idx="3"/>
          </p:cNvCxnSpPr>
          <p:nvPr/>
        </p:nvCxnSpPr>
        <p:spPr>
          <a:xfrm>
            <a:off x="4133461" y="2489326"/>
            <a:ext cx="880188" cy="28186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5E9C0F9-138B-4E8B-BD13-881D921EDFCE}"/>
              </a:ext>
            </a:extLst>
          </p:cNvPr>
          <p:cNvSpPr txBox="1"/>
          <p:nvPr/>
        </p:nvSpPr>
        <p:spPr>
          <a:xfrm>
            <a:off x="1408922" y="2304660"/>
            <a:ext cx="2724539"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Keep data here (</a:t>
            </a:r>
            <a:r>
              <a:rPr lang="en-GB" b="1" u="sng" dirty="0"/>
              <a:t>read only</a:t>
            </a:r>
            <a:r>
              <a:rPr lang="en-GB" dirty="0"/>
              <a:t>) </a:t>
            </a:r>
          </a:p>
        </p:txBody>
      </p:sp>
      <p:cxnSp>
        <p:nvCxnSpPr>
          <p:cNvPr id="8" name="Straight Arrow Connector 7">
            <a:extLst>
              <a:ext uri="{FF2B5EF4-FFF2-40B4-BE49-F238E27FC236}">
                <a16:creationId xmlns:a16="http://schemas.microsoft.com/office/drawing/2014/main" id="{E66F7F31-1FBC-4095-A0AD-8BFBE7808C90}"/>
              </a:ext>
            </a:extLst>
          </p:cNvPr>
          <p:cNvCxnSpPr>
            <a:cxnSpLocks/>
            <a:stCxn id="9" idx="1"/>
          </p:cNvCxnSpPr>
          <p:nvPr/>
        </p:nvCxnSpPr>
        <p:spPr>
          <a:xfrm flipH="1">
            <a:off x="5794310" y="3057101"/>
            <a:ext cx="880188" cy="8731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64A57B-912C-4B04-A2D0-29FCBC158043}"/>
              </a:ext>
            </a:extLst>
          </p:cNvPr>
          <p:cNvSpPr txBox="1"/>
          <p:nvPr/>
        </p:nvSpPr>
        <p:spPr>
          <a:xfrm>
            <a:off x="6674498" y="2872435"/>
            <a:ext cx="3449215"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Keep manuscript and reports here</a:t>
            </a:r>
          </a:p>
        </p:txBody>
      </p:sp>
      <p:cxnSp>
        <p:nvCxnSpPr>
          <p:cNvPr id="13" name="Straight Arrow Connector 12">
            <a:extLst>
              <a:ext uri="{FF2B5EF4-FFF2-40B4-BE49-F238E27FC236}">
                <a16:creationId xmlns:a16="http://schemas.microsoft.com/office/drawing/2014/main" id="{E2F4732F-89FD-4485-B7BD-385202D6F4D5}"/>
              </a:ext>
            </a:extLst>
          </p:cNvPr>
          <p:cNvCxnSpPr>
            <a:cxnSpLocks/>
            <a:stCxn id="14" idx="3"/>
          </p:cNvCxnSpPr>
          <p:nvPr/>
        </p:nvCxnSpPr>
        <p:spPr>
          <a:xfrm flipV="1">
            <a:off x="3928187" y="3442996"/>
            <a:ext cx="1085462" cy="786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5DF292-FF6D-4B79-B422-0AADC20F3BF0}"/>
              </a:ext>
            </a:extLst>
          </p:cNvPr>
          <p:cNvSpPr txBox="1"/>
          <p:nvPr/>
        </p:nvSpPr>
        <p:spPr>
          <a:xfrm>
            <a:off x="1953209" y="3337019"/>
            <a:ext cx="1974978"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Save figures here</a:t>
            </a:r>
          </a:p>
        </p:txBody>
      </p:sp>
      <p:pic>
        <p:nvPicPr>
          <p:cNvPr id="25" name="Content Placeholder 3">
            <a:extLst>
              <a:ext uri="{FF2B5EF4-FFF2-40B4-BE49-F238E27FC236}">
                <a16:creationId xmlns:a16="http://schemas.microsoft.com/office/drawing/2014/main" id="{F4FAC6C1-C546-4E53-882E-CA26BFB6884E}"/>
              </a:ext>
            </a:extLst>
          </p:cNvPr>
          <p:cNvPicPr>
            <a:picLocks noChangeAspect="1"/>
          </p:cNvPicPr>
          <p:nvPr/>
        </p:nvPicPr>
        <p:blipFill rotWithShape="1">
          <a:blip r:embed="rId3"/>
          <a:srcRect l="995" t="45560" r="41906"/>
          <a:stretch/>
        </p:blipFill>
        <p:spPr>
          <a:xfrm>
            <a:off x="5013649" y="3662894"/>
            <a:ext cx="5250024" cy="2188728"/>
          </a:xfrm>
          <a:prstGeom prst="rect">
            <a:avLst/>
          </a:prstGeom>
          <a:ln>
            <a:noFill/>
          </a:ln>
        </p:spPr>
      </p:pic>
      <p:cxnSp>
        <p:nvCxnSpPr>
          <p:cNvPr id="26" name="Straight Arrow Connector 25">
            <a:extLst>
              <a:ext uri="{FF2B5EF4-FFF2-40B4-BE49-F238E27FC236}">
                <a16:creationId xmlns:a16="http://schemas.microsoft.com/office/drawing/2014/main" id="{79DE36F5-572C-4746-AD13-17D6E663586D}"/>
              </a:ext>
            </a:extLst>
          </p:cNvPr>
          <p:cNvCxnSpPr>
            <a:cxnSpLocks/>
            <a:stCxn id="27" idx="1"/>
          </p:cNvCxnSpPr>
          <p:nvPr/>
        </p:nvCxnSpPr>
        <p:spPr>
          <a:xfrm flipH="1" flipV="1">
            <a:off x="5962261" y="3851451"/>
            <a:ext cx="1672512" cy="18466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BCD557-4D32-4AD4-A782-2DC004A1B235}"/>
              </a:ext>
            </a:extLst>
          </p:cNvPr>
          <p:cNvSpPr txBox="1"/>
          <p:nvPr/>
        </p:nvSpPr>
        <p:spPr>
          <a:xfrm>
            <a:off x="7634773" y="3851451"/>
            <a:ext cx="1974978"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Save results here</a:t>
            </a:r>
          </a:p>
        </p:txBody>
      </p:sp>
      <p:pic>
        <p:nvPicPr>
          <p:cNvPr id="32" name="Picture 31">
            <a:extLst>
              <a:ext uri="{FF2B5EF4-FFF2-40B4-BE49-F238E27FC236}">
                <a16:creationId xmlns:a16="http://schemas.microsoft.com/office/drawing/2014/main" id="{BD87C5A3-2FD5-43FE-B37A-1F81A6A9B484}"/>
              </a:ext>
            </a:extLst>
          </p:cNvPr>
          <p:cNvPicPr>
            <a:picLocks noChangeAspect="1"/>
          </p:cNvPicPr>
          <p:nvPr/>
        </p:nvPicPr>
        <p:blipFill>
          <a:blip r:embed="rId4"/>
          <a:stretch>
            <a:fillRect/>
          </a:stretch>
        </p:blipFill>
        <p:spPr>
          <a:xfrm>
            <a:off x="1186836" y="3943784"/>
            <a:ext cx="2790825" cy="2200275"/>
          </a:xfrm>
          <a:prstGeom prst="rect">
            <a:avLst/>
          </a:prstGeom>
          <a:ln>
            <a:solidFill>
              <a:srgbClr val="C00000"/>
            </a:solidFill>
          </a:ln>
        </p:spPr>
      </p:pic>
    </p:spTree>
    <p:extLst>
      <p:ext uri="{BB962C8B-B14F-4D97-AF65-F5344CB8AC3E}">
        <p14:creationId xmlns:p14="http://schemas.microsoft.com/office/powerpoint/2010/main" val="18179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25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B594-6306-4766-B5D0-CC0F0748873B}"/>
              </a:ext>
            </a:extLst>
          </p:cNvPr>
          <p:cNvSpPr>
            <a:spLocks noGrp="1"/>
          </p:cNvSpPr>
          <p:nvPr>
            <p:ph type="title"/>
          </p:nvPr>
        </p:nvSpPr>
        <p:spPr>
          <a:xfrm>
            <a:off x="249114" y="0"/>
            <a:ext cx="10515600" cy="1325563"/>
          </a:xfrm>
        </p:spPr>
        <p:txBody>
          <a:bodyPr/>
          <a:lstStyle/>
          <a:p>
            <a:r>
              <a:rPr lang="en-GB" dirty="0"/>
              <a:t>R and the </a:t>
            </a:r>
            <a:r>
              <a:rPr lang="en-GB" dirty="0" err="1"/>
              <a:t>Rstudio</a:t>
            </a:r>
            <a:r>
              <a:rPr lang="en-GB" dirty="0"/>
              <a:t> Environment</a:t>
            </a:r>
            <a:endParaRPr lang="en-US" dirty="0"/>
          </a:p>
        </p:txBody>
      </p:sp>
      <p:pic>
        <p:nvPicPr>
          <p:cNvPr id="1026" name="Picture 2" descr="Img">
            <a:extLst>
              <a:ext uri="{FF2B5EF4-FFF2-40B4-BE49-F238E27FC236}">
                <a16:creationId xmlns:a16="http://schemas.microsoft.com/office/drawing/2014/main" id="{3CD6F011-3D5C-4B3B-9EFA-41F0A92C8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67" y="1140191"/>
            <a:ext cx="10114543" cy="53944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355B7B-28A2-4633-91C2-4EDBE438923B}"/>
              </a:ext>
            </a:extLst>
          </p:cNvPr>
          <p:cNvSpPr/>
          <p:nvPr/>
        </p:nvSpPr>
        <p:spPr>
          <a:xfrm>
            <a:off x="8074279" y="211914"/>
            <a:ext cx="3255360" cy="646331"/>
          </a:xfrm>
          <a:prstGeom prst="rect">
            <a:avLst/>
          </a:prstGeom>
        </p:spPr>
        <p:txBody>
          <a:bodyPr wrap="square">
            <a:spAutoFit/>
          </a:bodyPr>
          <a:lstStyle/>
          <a:p>
            <a:r>
              <a:rPr lang="en-GB" dirty="0">
                <a:hlinkClick r:id="rId3"/>
              </a:rPr>
              <a:t>https://ourcodingclub.github.io/tutorials/intro-to-r/</a:t>
            </a:r>
            <a:endParaRPr lang="en-GB" dirty="0"/>
          </a:p>
        </p:txBody>
      </p:sp>
    </p:spTree>
    <p:extLst>
      <p:ext uri="{BB962C8B-B14F-4D97-AF65-F5344CB8AC3E}">
        <p14:creationId xmlns:p14="http://schemas.microsoft.com/office/powerpoint/2010/main" val="99149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167-F71E-4FD7-818A-E85E7CB30FF8}"/>
              </a:ext>
            </a:extLst>
          </p:cNvPr>
          <p:cNvSpPr>
            <a:spLocks noGrp="1"/>
          </p:cNvSpPr>
          <p:nvPr>
            <p:ph type="title"/>
          </p:nvPr>
        </p:nvSpPr>
        <p:spPr/>
        <p:txBody>
          <a:bodyPr/>
          <a:lstStyle/>
          <a:p>
            <a:r>
              <a:rPr lang="en-GB" dirty="0"/>
              <a:t>Finding help.</a:t>
            </a:r>
            <a:endParaRPr lang="en-US" dirty="0"/>
          </a:p>
        </p:txBody>
      </p:sp>
      <p:sp>
        <p:nvSpPr>
          <p:cNvPr id="4" name="Content Placeholder 3">
            <a:extLst>
              <a:ext uri="{FF2B5EF4-FFF2-40B4-BE49-F238E27FC236}">
                <a16:creationId xmlns:a16="http://schemas.microsoft.com/office/drawing/2014/main" id="{A07DEF81-AF98-4243-9786-13846A0F0FCA}"/>
              </a:ext>
            </a:extLst>
          </p:cNvPr>
          <p:cNvSpPr>
            <a:spLocks noGrp="1"/>
          </p:cNvSpPr>
          <p:nvPr>
            <p:ph sz="half" idx="1"/>
          </p:nvPr>
        </p:nvSpPr>
        <p:spPr/>
        <p:txBody>
          <a:bodyPr/>
          <a:lstStyle/>
          <a:p>
            <a:r>
              <a:rPr lang="en-GB" dirty="0"/>
              <a:t>In R…</a:t>
            </a:r>
          </a:p>
          <a:p>
            <a:endParaRPr lang="en-GB" dirty="0"/>
          </a:p>
          <a:p>
            <a:pPr lvl="1"/>
            <a:r>
              <a:rPr lang="en-GB" dirty="0"/>
              <a:t>? searches for a specific function.</a:t>
            </a:r>
          </a:p>
          <a:p>
            <a:pPr lvl="1"/>
            <a:endParaRPr lang="en-GB" dirty="0"/>
          </a:p>
          <a:p>
            <a:pPr lvl="1"/>
            <a:r>
              <a:rPr lang="en-GB" dirty="0"/>
              <a:t>?? searches for a specific string.</a:t>
            </a:r>
          </a:p>
          <a:p>
            <a:pPr lvl="1"/>
            <a:endParaRPr lang="en-GB" dirty="0"/>
          </a:p>
          <a:p>
            <a:pPr lvl="1"/>
            <a:r>
              <a:rPr lang="en-GB" dirty="0"/>
              <a:t>Help tab in </a:t>
            </a:r>
            <a:r>
              <a:rPr lang="en-GB" dirty="0" err="1"/>
              <a:t>RStudio</a:t>
            </a:r>
            <a:endParaRPr lang="en-US" dirty="0"/>
          </a:p>
        </p:txBody>
      </p:sp>
      <p:sp>
        <p:nvSpPr>
          <p:cNvPr id="5" name="Content Placeholder 4">
            <a:extLst>
              <a:ext uri="{FF2B5EF4-FFF2-40B4-BE49-F238E27FC236}">
                <a16:creationId xmlns:a16="http://schemas.microsoft.com/office/drawing/2014/main" id="{65BDA10C-C0D2-45DC-82C2-BBE0F45814F3}"/>
              </a:ext>
            </a:extLst>
          </p:cNvPr>
          <p:cNvSpPr>
            <a:spLocks noGrp="1"/>
          </p:cNvSpPr>
          <p:nvPr>
            <p:ph sz="half" idx="2"/>
          </p:nvPr>
        </p:nvSpPr>
        <p:spPr/>
        <p:txBody>
          <a:bodyPr/>
          <a:lstStyle/>
          <a:p>
            <a:r>
              <a:rPr lang="en-GB" dirty="0"/>
              <a:t>Online…</a:t>
            </a:r>
          </a:p>
          <a:p>
            <a:endParaRPr lang="en-GB" dirty="0"/>
          </a:p>
          <a:p>
            <a:pPr lvl="1"/>
            <a:r>
              <a:rPr lang="en-GB" dirty="0"/>
              <a:t>ourcodingclub.github.io</a:t>
            </a:r>
          </a:p>
          <a:p>
            <a:pPr lvl="1"/>
            <a:endParaRPr lang="en-GB" dirty="0"/>
          </a:p>
          <a:p>
            <a:pPr lvl="1"/>
            <a:r>
              <a:rPr lang="en-GB" dirty="0"/>
              <a:t>Stack Overflow</a:t>
            </a:r>
          </a:p>
          <a:p>
            <a:pPr lvl="1"/>
            <a:endParaRPr lang="en-GB" dirty="0"/>
          </a:p>
          <a:p>
            <a:pPr lvl="1"/>
            <a:r>
              <a:rPr lang="en-GB" dirty="0"/>
              <a:t>R </a:t>
            </a:r>
            <a:r>
              <a:rPr lang="en-GB" dirty="0" err="1"/>
              <a:t>Cheatsheets</a:t>
            </a:r>
            <a:endParaRPr lang="en-US" dirty="0"/>
          </a:p>
        </p:txBody>
      </p:sp>
    </p:spTree>
    <p:extLst>
      <p:ext uri="{BB962C8B-B14F-4D97-AF65-F5344CB8AC3E}">
        <p14:creationId xmlns:p14="http://schemas.microsoft.com/office/powerpoint/2010/main" val="388063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688CB-DE44-FA07-0C89-039BB2B92995}"/>
              </a:ext>
            </a:extLst>
          </p:cNvPr>
          <p:cNvPicPr>
            <a:picLocks noChangeAspect="1"/>
          </p:cNvPicPr>
          <p:nvPr/>
        </p:nvPicPr>
        <p:blipFill>
          <a:blip r:embed="rId2"/>
          <a:stretch>
            <a:fillRect/>
          </a:stretch>
        </p:blipFill>
        <p:spPr>
          <a:xfrm>
            <a:off x="790302" y="180808"/>
            <a:ext cx="10611395" cy="6496384"/>
          </a:xfrm>
          <a:prstGeom prst="rect">
            <a:avLst/>
          </a:prstGeom>
        </p:spPr>
      </p:pic>
    </p:spTree>
    <p:extLst>
      <p:ext uri="{BB962C8B-B14F-4D97-AF65-F5344CB8AC3E}">
        <p14:creationId xmlns:p14="http://schemas.microsoft.com/office/powerpoint/2010/main" val="51439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2AEAB4-3D83-47F7-A0BE-49C8E212CB65}"/>
              </a:ext>
            </a:extLst>
          </p:cNvPr>
          <p:cNvSpPr/>
          <p:nvPr/>
        </p:nvSpPr>
        <p:spPr>
          <a:xfrm>
            <a:off x="2699881" y="3389757"/>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dirty="0">
                <a:solidFill>
                  <a:schemeClr val="tx1"/>
                </a:solidFill>
              </a:rPr>
              <a:t>Data</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7FCF8F18-24D2-4394-8441-097E6E5CEC50}"/>
              </a:ext>
            </a:extLst>
          </p:cNvPr>
          <p:cNvSpPr/>
          <p:nvPr/>
        </p:nvSpPr>
        <p:spPr>
          <a:xfrm>
            <a:off x="5162340" y="3389757"/>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Visualisation and Analysis</a:t>
            </a:r>
            <a:endParaRPr lang="en-US" sz="2400" dirty="0">
              <a:solidFill>
                <a:schemeClr val="tx1"/>
              </a:solidFill>
            </a:endParaRPr>
          </a:p>
        </p:txBody>
      </p:sp>
      <p:sp>
        <p:nvSpPr>
          <p:cNvPr id="12" name="Rectangle: Rounded Corners 11">
            <a:extLst>
              <a:ext uri="{FF2B5EF4-FFF2-40B4-BE49-F238E27FC236}">
                <a16:creationId xmlns:a16="http://schemas.microsoft.com/office/drawing/2014/main" id="{34181916-C64E-499A-8781-4AD3F7768229}"/>
              </a:ext>
            </a:extLst>
          </p:cNvPr>
          <p:cNvSpPr/>
          <p:nvPr/>
        </p:nvSpPr>
        <p:spPr>
          <a:xfrm>
            <a:off x="7723697" y="3389757"/>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GB" sz="2400" dirty="0">
                <a:solidFill>
                  <a:schemeClr val="tx1"/>
                </a:solidFill>
              </a:rPr>
              <a:t>Writing</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D79B5414-63D2-48BE-9356-DA3A0CCE2364}"/>
              </a:ext>
            </a:extLst>
          </p:cNvPr>
          <p:cNvCxnSpPr>
            <a:cxnSpLocks/>
          </p:cNvCxnSpPr>
          <p:nvPr/>
        </p:nvCxnSpPr>
        <p:spPr>
          <a:xfrm>
            <a:off x="4500106" y="38945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38D43C-9722-4A41-B05D-AD5B14886B8B}"/>
              </a:ext>
            </a:extLst>
          </p:cNvPr>
          <p:cNvCxnSpPr>
            <a:cxnSpLocks/>
          </p:cNvCxnSpPr>
          <p:nvPr/>
        </p:nvCxnSpPr>
        <p:spPr>
          <a:xfrm>
            <a:off x="7061463" y="38945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2ECBAB-3C8F-483D-8341-B9D0FBFA5825}"/>
              </a:ext>
            </a:extLst>
          </p:cNvPr>
          <p:cNvCxnSpPr>
            <a:cxnSpLocks/>
            <a:stCxn id="29" idx="2"/>
            <a:endCxn id="6" idx="0"/>
          </p:cNvCxnSpPr>
          <p:nvPr/>
        </p:nvCxnSpPr>
        <p:spPr>
          <a:xfrm>
            <a:off x="3599994" y="2569187"/>
            <a:ext cx="0" cy="82057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57B9384-44B6-408E-B9D4-820FFC09DFB3}"/>
              </a:ext>
            </a:extLst>
          </p:cNvPr>
          <p:cNvSpPr/>
          <p:nvPr/>
        </p:nvSpPr>
        <p:spPr>
          <a:xfrm>
            <a:off x="7733346" y="5234460"/>
            <a:ext cx="1800225"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tx1"/>
                </a:solidFill>
              </a:rPr>
              <a:t>Publish</a:t>
            </a:r>
            <a:endParaRPr lang="en-US" sz="2400" b="1" dirty="0">
              <a:solidFill>
                <a:schemeClr val="tx1"/>
              </a:solidFill>
            </a:endParaRPr>
          </a:p>
        </p:txBody>
      </p:sp>
      <p:sp>
        <p:nvSpPr>
          <p:cNvPr id="29" name="Rectangle: Rounded Corners 28">
            <a:extLst>
              <a:ext uri="{FF2B5EF4-FFF2-40B4-BE49-F238E27FC236}">
                <a16:creationId xmlns:a16="http://schemas.microsoft.com/office/drawing/2014/main" id="{1854F0AE-BE16-4B35-8460-A8F7529A1D7A}"/>
              </a:ext>
            </a:extLst>
          </p:cNvPr>
          <p:cNvSpPr/>
          <p:nvPr/>
        </p:nvSpPr>
        <p:spPr>
          <a:xfrm>
            <a:off x="2699881" y="1559537"/>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solidFill>
                  <a:schemeClr val="tx1"/>
                </a:solidFill>
              </a:rPr>
              <a:t>Research Question</a:t>
            </a:r>
            <a:endParaRPr lang="en-US" sz="2400" b="1" dirty="0">
              <a:solidFill>
                <a:schemeClr val="tx1"/>
              </a:solidFill>
            </a:endParaRPr>
          </a:p>
        </p:txBody>
      </p:sp>
      <p:cxnSp>
        <p:nvCxnSpPr>
          <p:cNvPr id="41" name="Straight Arrow Connector 40">
            <a:extLst>
              <a:ext uri="{FF2B5EF4-FFF2-40B4-BE49-F238E27FC236}">
                <a16:creationId xmlns:a16="http://schemas.microsoft.com/office/drawing/2014/main" id="{7CE56947-AF71-4810-9BC9-F72A6994E8C7}"/>
              </a:ext>
            </a:extLst>
          </p:cNvPr>
          <p:cNvCxnSpPr>
            <a:cxnSpLocks/>
            <a:stCxn id="12" idx="2"/>
            <a:endCxn id="26" idx="0"/>
          </p:cNvCxnSpPr>
          <p:nvPr/>
        </p:nvCxnSpPr>
        <p:spPr>
          <a:xfrm>
            <a:off x="8623810" y="4399407"/>
            <a:ext cx="9649" cy="83505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838199" y="-138489"/>
            <a:ext cx="10515600" cy="1325563"/>
          </a:xfrm>
        </p:spPr>
        <p:txBody>
          <a:bodyPr/>
          <a:lstStyle/>
          <a:p>
            <a:pPr algn="ctr"/>
            <a:r>
              <a:rPr lang="en-US" dirty="0"/>
              <a:t>Life of a research project - expectation.</a:t>
            </a:r>
            <a:endParaRPr lang="en-GB" dirty="0"/>
          </a:p>
        </p:txBody>
      </p:sp>
    </p:spTree>
    <p:extLst>
      <p:ext uri="{BB962C8B-B14F-4D97-AF65-F5344CB8AC3E}">
        <p14:creationId xmlns:p14="http://schemas.microsoft.com/office/powerpoint/2010/main" val="279530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B167D-3DA5-49D6-BA46-8B8EE60A8B82}"/>
              </a:ext>
            </a:extLst>
          </p:cNvPr>
          <p:cNvSpPr>
            <a:spLocks noGrp="1"/>
          </p:cNvSpPr>
          <p:nvPr>
            <p:ph type="title"/>
          </p:nvPr>
        </p:nvSpPr>
        <p:spPr/>
        <p:txBody>
          <a:bodyPr/>
          <a:lstStyle/>
          <a:p>
            <a:r>
              <a:rPr lang="en-GB" dirty="0"/>
              <a:t>Loading data into R</a:t>
            </a:r>
            <a:endParaRPr lang="en-US" dirty="0"/>
          </a:p>
        </p:txBody>
      </p:sp>
      <p:sp>
        <p:nvSpPr>
          <p:cNvPr id="6" name="Content Placeholder 5">
            <a:extLst>
              <a:ext uri="{FF2B5EF4-FFF2-40B4-BE49-F238E27FC236}">
                <a16:creationId xmlns:a16="http://schemas.microsoft.com/office/drawing/2014/main" id="{005808FC-6E67-4EB4-BF3E-027223728C6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12994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B167D-3DA5-49D6-BA46-8B8EE60A8B82}"/>
              </a:ext>
            </a:extLst>
          </p:cNvPr>
          <p:cNvSpPr>
            <a:spLocks noGrp="1"/>
          </p:cNvSpPr>
          <p:nvPr>
            <p:ph type="title"/>
          </p:nvPr>
        </p:nvSpPr>
        <p:spPr/>
        <p:txBody>
          <a:bodyPr/>
          <a:lstStyle/>
          <a:p>
            <a:r>
              <a:rPr lang="en-GB" dirty="0"/>
              <a:t>Data management in R with base R &amp; </a:t>
            </a:r>
            <a:r>
              <a:rPr lang="en-GB" dirty="0" err="1">
                <a:solidFill>
                  <a:srgbClr val="FF0000"/>
                </a:solidFill>
                <a:latin typeface="Consolas" panose="020B0609020204030204" pitchFamily="49" charset="0"/>
              </a:rPr>
              <a:t>dplyr</a:t>
            </a:r>
            <a:endParaRPr lang="en-US" dirty="0">
              <a:solidFill>
                <a:srgbClr val="FF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005808FC-6E67-4EB4-BF3E-027223728C65}"/>
              </a:ext>
            </a:extLst>
          </p:cNvPr>
          <p:cNvSpPr>
            <a:spLocks noGrp="1"/>
          </p:cNvSpPr>
          <p:nvPr>
            <p:ph idx="1"/>
          </p:nvPr>
        </p:nvSpPr>
        <p:spPr/>
        <p:txBody>
          <a:bodyPr>
            <a:normAutofit/>
          </a:bodyPr>
          <a:lstStyle/>
          <a:p>
            <a:endParaRPr lang="en-GB" dirty="0"/>
          </a:p>
          <a:p>
            <a:r>
              <a:rPr lang="en-GB" dirty="0"/>
              <a:t>Sort data with </a:t>
            </a:r>
            <a:r>
              <a:rPr lang="en-GB" dirty="0">
                <a:solidFill>
                  <a:srgbClr val="FF0000"/>
                </a:solidFill>
                <a:latin typeface="Consolas" panose="020B0609020204030204" pitchFamily="49" charset="0"/>
              </a:rPr>
              <a:t>arrange()</a:t>
            </a:r>
          </a:p>
          <a:p>
            <a:endParaRPr lang="en-GB" dirty="0"/>
          </a:p>
          <a:p>
            <a:r>
              <a:rPr lang="en-GB" dirty="0"/>
              <a:t>Select columns with </a:t>
            </a:r>
            <a:r>
              <a:rPr lang="en-GB" dirty="0">
                <a:solidFill>
                  <a:srgbClr val="FF0000"/>
                </a:solidFill>
                <a:latin typeface="Consolas" panose="020B0609020204030204" pitchFamily="49" charset="0"/>
              </a:rPr>
              <a:t>select()</a:t>
            </a:r>
          </a:p>
          <a:p>
            <a:endParaRPr lang="en-GB" dirty="0"/>
          </a:p>
          <a:p>
            <a:r>
              <a:rPr lang="en-GB" dirty="0"/>
              <a:t>Adding columns with </a:t>
            </a:r>
            <a:r>
              <a:rPr lang="en-GB" dirty="0">
                <a:solidFill>
                  <a:srgbClr val="FF0000"/>
                </a:solidFill>
                <a:latin typeface="Consolas" panose="020B0609020204030204" pitchFamily="49" charset="0"/>
              </a:rPr>
              <a:t>$</a:t>
            </a:r>
          </a:p>
          <a:p>
            <a:endParaRPr lang="en-GB" dirty="0"/>
          </a:p>
          <a:p>
            <a:r>
              <a:rPr lang="en-GB" dirty="0"/>
              <a:t>Select rows with </a:t>
            </a:r>
            <a:r>
              <a:rPr lang="en-GB" dirty="0">
                <a:solidFill>
                  <a:srgbClr val="FF0000"/>
                </a:solidFill>
                <a:latin typeface="Consolas" panose="020B0609020204030204" pitchFamily="49" charset="0"/>
              </a:rPr>
              <a:t>filter()</a:t>
            </a:r>
            <a:endParaRPr 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425341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3D985-BEA4-407D-9394-91936EA4817A}"/>
              </a:ext>
            </a:extLst>
          </p:cNvPr>
          <p:cNvSpPr>
            <a:spLocks noGrp="1"/>
          </p:cNvSpPr>
          <p:nvPr>
            <p:ph type="title"/>
          </p:nvPr>
        </p:nvSpPr>
        <p:spPr/>
        <p:txBody>
          <a:bodyPr/>
          <a:lstStyle/>
          <a:p>
            <a:r>
              <a:rPr lang="en-GB" dirty="0">
                <a:solidFill>
                  <a:srgbClr val="FF0000"/>
                </a:solidFill>
                <a:latin typeface="Consolas" panose="020B0609020204030204" pitchFamily="49" charset="0"/>
              </a:rPr>
              <a:t>filter()</a:t>
            </a:r>
            <a:endParaRPr lang="en-US" dirty="0">
              <a:solidFill>
                <a:srgbClr val="FF0000"/>
              </a:solidFill>
              <a:latin typeface="Consolas" panose="020B0609020204030204" pitchFamily="49" charset="0"/>
            </a:endParaRPr>
          </a:p>
        </p:txBody>
      </p:sp>
      <p:pic>
        <p:nvPicPr>
          <p:cNvPr id="4" name="Picture 3">
            <a:extLst>
              <a:ext uri="{FF2B5EF4-FFF2-40B4-BE49-F238E27FC236}">
                <a16:creationId xmlns:a16="http://schemas.microsoft.com/office/drawing/2014/main" id="{73C5732F-E3F3-4C05-95E3-799EEEB14EC7}"/>
              </a:ext>
            </a:extLst>
          </p:cNvPr>
          <p:cNvPicPr>
            <a:picLocks noChangeAspect="1"/>
          </p:cNvPicPr>
          <p:nvPr/>
        </p:nvPicPr>
        <p:blipFill>
          <a:blip r:embed="rId2"/>
          <a:stretch>
            <a:fillRect/>
          </a:stretch>
        </p:blipFill>
        <p:spPr>
          <a:xfrm>
            <a:off x="2309318" y="1690688"/>
            <a:ext cx="6600217" cy="3919086"/>
          </a:xfrm>
          <a:prstGeom prst="rect">
            <a:avLst/>
          </a:prstGeom>
        </p:spPr>
      </p:pic>
    </p:spTree>
    <p:extLst>
      <p:ext uri="{BB962C8B-B14F-4D97-AF65-F5344CB8AC3E}">
        <p14:creationId xmlns:p14="http://schemas.microsoft.com/office/powerpoint/2010/main" val="2649288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ectangle 3080">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5" name="Rectangle 308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7" name="Oval 3086">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16D3D2-E1E3-42BC-9BDA-D2A7815CC303}"/>
              </a:ext>
            </a:extLst>
          </p:cNvPr>
          <p:cNvSpPr>
            <a:spLocks noGrp="1"/>
          </p:cNvSpPr>
          <p:nvPr>
            <p:ph type="ctrTitle"/>
          </p:nvPr>
        </p:nvSpPr>
        <p:spPr>
          <a:xfrm>
            <a:off x="1011948" y="857251"/>
            <a:ext cx="6219582" cy="3160113"/>
          </a:xfrm>
        </p:spPr>
        <p:txBody>
          <a:bodyPr anchor="b">
            <a:normAutofit/>
          </a:bodyPr>
          <a:lstStyle/>
          <a:p>
            <a:pPr algn="l"/>
            <a:r>
              <a:rPr lang="en-GB" sz="4800">
                <a:solidFill>
                  <a:srgbClr val="FFFFFF"/>
                </a:solidFill>
              </a:rPr>
              <a:t>Data visualisation with</a:t>
            </a:r>
          </a:p>
        </p:txBody>
      </p:sp>
      <p:sp>
        <p:nvSpPr>
          <p:cNvPr id="3089" name="Rectangle 308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FEF8A450-8930-D83D-4F0F-960A476409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4703" y="2146098"/>
            <a:ext cx="2450867" cy="282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65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8BE6-EFA1-A3FA-3E1C-9C700C46829F}"/>
              </a:ext>
            </a:extLst>
          </p:cNvPr>
          <p:cNvSpPr>
            <a:spLocks noGrp="1"/>
          </p:cNvSpPr>
          <p:nvPr>
            <p:ph type="title"/>
          </p:nvPr>
        </p:nvSpPr>
        <p:spPr>
          <a:xfrm>
            <a:off x="371475" y="137018"/>
            <a:ext cx="10515600" cy="1325563"/>
          </a:xfrm>
        </p:spPr>
        <p:txBody>
          <a:bodyPr/>
          <a:lstStyle/>
          <a:p>
            <a:r>
              <a:rPr lang="en-GB" dirty="0"/>
              <a:t>Data visualisation…</a:t>
            </a:r>
          </a:p>
        </p:txBody>
      </p:sp>
      <p:sp>
        <p:nvSpPr>
          <p:cNvPr id="3" name="Content Placeholder 2">
            <a:extLst>
              <a:ext uri="{FF2B5EF4-FFF2-40B4-BE49-F238E27FC236}">
                <a16:creationId xmlns:a16="http://schemas.microsoft.com/office/drawing/2014/main" id="{164C202A-F6B2-0689-5CA8-836BD60DECCF}"/>
              </a:ext>
            </a:extLst>
          </p:cNvPr>
          <p:cNvSpPr>
            <a:spLocks noGrp="1"/>
          </p:cNvSpPr>
          <p:nvPr>
            <p:ph idx="1"/>
          </p:nvPr>
        </p:nvSpPr>
        <p:spPr>
          <a:xfrm>
            <a:off x="733425" y="1690688"/>
            <a:ext cx="5924550" cy="4351338"/>
          </a:xfrm>
        </p:spPr>
        <p:txBody>
          <a:bodyPr>
            <a:normAutofit/>
          </a:bodyPr>
          <a:lstStyle/>
          <a:p>
            <a:r>
              <a:rPr lang="en-GB" b="0" i="0" dirty="0">
                <a:solidFill>
                  <a:srgbClr val="040C28"/>
                </a:solidFill>
                <a:effectLst/>
                <a:latin typeface="Google Sans"/>
              </a:rPr>
              <a:t>Visual representation of data</a:t>
            </a:r>
            <a:r>
              <a:rPr lang="en-GB" b="0" i="0" dirty="0">
                <a:solidFill>
                  <a:srgbClr val="202124"/>
                </a:solidFill>
                <a:effectLst/>
                <a:latin typeface="Google Sans"/>
              </a:rPr>
              <a:t>.</a:t>
            </a:r>
          </a:p>
          <a:p>
            <a:endParaRPr lang="en-GB" b="0" i="0" dirty="0">
              <a:solidFill>
                <a:srgbClr val="202124"/>
              </a:solidFill>
              <a:effectLst/>
              <a:latin typeface="Google Sans"/>
            </a:endParaRPr>
          </a:p>
          <a:p>
            <a:r>
              <a:rPr lang="en-GB" dirty="0">
                <a:solidFill>
                  <a:srgbClr val="202124"/>
                </a:solidFill>
                <a:latin typeface="Google Sans"/>
              </a:rPr>
              <a:t>Plots, charts, maps, infographics.</a:t>
            </a:r>
          </a:p>
          <a:p>
            <a:endParaRPr lang="en-GB" b="0" i="0" dirty="0">
              <a:solidFill>
                <a:srgbClr val="202124"/>
              </a:solidFill>
              <a:effectLst/>
              <a:latin typeface="Google Sans"/>
            </a:endParaRPr>
          </a:p>
          <a:p>
            <a:r>
              <a:rPr lang="en-GB" b="0" i="0" dirty="0">
                <a:solidFill>
                  <a:srgbClr val="202124"/>
                </a:solidFill>
                <a:effectLst/>
                <a:latin typeface="Google Sans"/>
              </a:rPr>
              <a:t>Accessible way to identify patterns, trends and problems in your data.</a:t>
            </a:r>
          </a:p>
          <a:p>
            <a:pPr marL="0" indent="0">
              <a:buNone/>
            </a:pPr>
            <a:endParaRPr lang="en-GB" dirty="0">
              <a:solidFill>
                <a:srgbClr val="202124"/>
              </a:solidFill>
              <a:latin typeface="Google Sans"/>
            </a:endParaRPr>
          </a:p>
          <a:p>
            <a:r>
              <a:rPr lang="en-GB" dirty="0">
                <a:solidFill>
                  <a:srgbClr val="202124"/>
                </a:solidFill>
                <a:latin typeface="Google Sans"/>
              </a:rPr>
              <a:t>Indicates data quality and how it should be analysed.</a:t>
            </a:r>
          </a:p>
        </p:txBody>
      </p:sp>
      <p:pic>
        <p:nvPicPr>
          <p:cNvPr id="2050" name="Picture 2">
            <a:extLst>
              <a:ext uri="{FF2B5EF4-FFF2-40B4-BE49-F238E27FC236}">
                <a16:creationId xmlns:a16="http://schemas.microsoft.com/office/drawing/2014/main" id="{6CBBE960-7031-272D-43E5-33219C3D3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156"/>
          <a:stretch/>
        </p:blipFill>
        <p:spPr bwMode="auto">
          <a:xfrm>
            <a:off x="8374983" y="365125"/>
            <a:ext cx="2822896" cy="306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DC38805-FB69-9F15-F27E-7035BC695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44" t="-65" r="26655" b="54938"/>
          <a:stretch/>
        </p:blipFill>
        <p:spPr bwMode="auto">
          <a:xfrm>
            <a:off x="8374983" y="3588747"/>
            <a:ext cx="2822896" cy="2175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6D2195-4919-4FDA-0B6E-64A92032CB96}"/>
              </a:ext>
            </a:extLst>
          </p:cNvPr>
          <p:cNvSpPr txBox="1"/>
          <p:nvPr/>
        </p:nvSpPr>
        <p:spPr>
          <a:xfrm>
            <a:off x="7924800" y="5992297"/>
            <a:ext cx="37232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Examples from the BBC (plotted in R!)</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759C179-2FE5-6AE1-71D3-503FCDF373F2}"/>
              </a:ext>
            </a:extLst>
          </p:cNvPr>
          <p:cNvSpPr txBox="1"/>
          <p:nvPr/>
        </p:nvSpPr>
        <p:spPr>
          <a:xfrm>
            <a:off x="7963773" y="6308209"/>
            <a:ext cx="36453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https://bbc.github.io/rcookbook/</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26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5EC8A0-BA48-FAA2-2AE7-9028C086B058}"/>
              </a:ext>
            </a:extLst>
          </p:cNvPr>
          <p:cNvSpPr>
            <a:spLocks noGrp="1"/>
          </p:cNvSpPr>
          <p:nvPr>
            <p:ph type="title"/>
          </p:nvPr>
        </p:nvSpPr>
        <p:spPr>
          <a:xfrm>
            <a:off x="1654175" y="1709738"/>
            <a:ext cx="8883650" cy="2852737"/>
          </a:xfrm>
        </p:spPr>
        <p:txBody>
          <a:bodyPr/>
          <a:lstStyle/>
          <a:p>
            <a:pPr algn="ctr"/>
            <a:r>
              <a:rPr lang="en-US" dirty="0"/>
              <a:t>The first step in any analysis is to PLOT YOUR DATA!</a:t>
            </a:r>
            <a:endParaRPr lang="en-GB" dirty="0"/>
          </a:p>
        </p:txBody>
      </p:sp>
    </p:spTree>
    <p:extLst>
      <p:ext uri="{BB962C8B-B14F-4D97-AF65-F5344CB8AC3E}">
        <p14:creationId xmlns:p14="http://schemas.microsoft.com/office/powerpoint/2010/main" val="303962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F1D2F4A4-DACC-4ADD-9D5F-FFE98421586C}"/>
              </a:ext>
            </a:extLst>
          </p:cNvPr>
          <p:cNvSpPr/>
          <p:nvPr/>
        </p:nvSpPr>
        <p:spPr>
          <a:xfrm>
            <a:off x="7835166" y="5970494"/>
            <a:ext cx="4419588" cy="950259"/>
          </a:xfrm>
          <a:custGeom>
            <a:avLst/>
            <a:gdLst>
              <a:gd name="connsiteX0" fmla="*/ 119194 w 4305712"/>
              <a:gd name="connsiteY0" fmla="*/ 753036 h 950259"/>
              <a:gd name="connsiteX1" fmla="*/ 119194 w 4305712"/>
              <a:gd name="connsiteY1" fmla="*/ 753036 h 950259"/>
              <a:gd name="connsiteX2" fmla="*/ 190912 w 4305712"/>
              <a:gd name="connsiteY2" fmla="*/ 726142 h 950259"/>
              <a:gd name="connsiteX3" fmla="*/ 217806 w 4305712"/>
              <a:gd name="connsiteY3" fmla="*/ 717177 h 950259"/>
              <a:gd name="connsiteX4" fmla="*/ 271594 w 4305712"/>
              <a:gd name="connsiteY4" fmla="*/ 690283 h 950259"/>
              <a:gd name="connsiteX5" fmla="*/ 325382 w 4305712"/>
              <a:gd name="connsiteY5" fmla="*/ 654424 h 950259"/>
              <a:gd name="connsiteX6" fmla="*/ 343312 w 4305712"/>
              <a:gd name="connsiteY6" fmla="*/ 636495 h 950259"/>
              <a:gd name="connsiteX7" fmla="*/ 379170 w 4305712"/>
              <a:gd name="connsiteY7" fmla="*/ 582706 h 950259"/>
              <a:gd name="connsiteX8" fmla="*/ 406065 w 4305712"/>
              <a:gd name="connsiteY8" fmla="*/ 493059 h 950259"/>
              <a:gd name="connsiteX9" fmla="*/ 397100 w 4305712"/>
              <a:gd name="connsiteY9" fmla="*/ 394447 h 950259"/>
              <a:gd name="connsiteX10" fmla="*/ 388135 w 4305712"/>
              <a:gd name="connsiteY10" fmla="*/ 367553 h 950259"/>
              <a:gd name="connsiteX11" fmla="*/ 379170 w 4305712"/>
              <a:gd name="connsiteY11" fmla="*/ 331695 h 950259"/>
              <a:gd name="connsiteX12" fmla="*/ 343312 w 4305712"/>
              <a:gd name="connsiteY12" fmla="*/ 251012 h 950259"/>
              <a:gd name="connsiteX13" fmla="*/ 307453 w 4305712"/>
              <a:gd name="connsiteY13" fmla="*/ 215153 h 950259"/>
              <a:gd name="connsiteX14" fmla="*/ 262629 w 4305712"/>
              <a:gd name="connsiteY14" fmla="*/ 179295 h 950259"/>
              <a:gd name="connsiteX15" fmla="*/ 208841 w 4305712"/>
              <a:gd name="connsiteY15" fmla="*/ 161365 h 950259"/>
              <a:gd name="connsiteX16" fmla="*/ 101265 w 4305712"/>
              <a:gd name="connsiteY16" fmla="*/ 170330 h 950259"/>
              <a:gd name="connsiteX17" fmla="*/ 47476 w 4305712"/>
              <a:gd name="connsiteY17" fmla="*/ 188259 h 950259"/>
              <a:gd name="connsiteX18" fmla="*/ 29547 w 4305712"/>
              <a:gd name="connsiteY18" fmla="*/ 215153 h 950259"/>
              <a:gd name="connsiteX19" fmla="*/ 11618 w 4305712"/>
              <a:gd name="connsiteY19" fmla="*/ 268942 h 950259"/>
              <a:gd name="connsiteX20" fmla="*/ 11618 w 4305712"/>
              <a:gd name="connsiteY20" fmla="*/ 152400 h 950259"/>
              <a:gd name="connsiteX21" fmla="*/ 20582 w 4305712"/>
              <a:gd name="connsiteY21" fmla="*/ 125506 h 950259"/>
              <a:gd name="connsiteX22" fmla="*/ 56441 w 4305712"/>
              <a:gd name="connsiteY22" fmla="*/ 89647 h 950259"/>
              <a:gd name="connsiteX23" fmla="*/ 101265 w 4305712"/>
              <a:gd name="connsiteY23" fmla="*/ 53789 h 950259"/>
              <a:gd name="connsiteX24" fmla="*/ 155053 w 4305712"/>
              <a:gd name="connsiteY24" fmla="*/ 26895 h 950259"/>
              <a:gd name="connsiteX25" fmla="*/ 181947 w 4305712"/>
              <a:gd name="connsiteY25" fmla="*/ 8965 h 950259"/>
              <a:gd name="connsiteX26" fmla="*/ 226770 w 4305712"/>
              <a:gd name="connsiteY26" fmla="*/ 0 h 950259"/>
              <a:gd name="connsiteX27" fmla="*/ 549500 w 4305712"/>
              <a:gd name="connsiteY27" fmla="*/ 8965 h 950259"/>
              <a:gd name="connsiteX28" fmla="*/ 603288 w 4305712"/>
              <a:gd name="connsiteY28" fmla="*/ 17930 h 950259"/>
              <a:gd name="connsiteX29" fmla="*/ 657076 w 4305712"/>
              <a:gd name="connsiteY29" fmla="*/ 35859 h 950259"/>
              <a:gd name="connsiteX30" fmla="*/ 701900 w 4305712"/>
              <a:gd name="connsiteY30" fmla="*/ 62753 h 950259"/>
              <a:gd name="connsiteX31" fmla="*/ 755688 w 4305712"/>
              <a:gd name="connsiteY31" fmla="*/ 89647 h 950259"/>
              <a:gd name="connsiteX32" fmla="*/ 809476 w 4305712"/>
              <a:gd name="connsiteY32" fmla="*/ 125506 h 950259"/>
              <a:gd name="connsiteX33" fmla="*/ 827406 w 4305712"/>
              <a:gd name="connsiteY33" fmla="*/ 143436 h 950259"/>
              <a:gd name="connsiteX34" fmla="*/ 854300 w 4305712"/>
              <a:gd name="connsiteY34" fmla="*/ 152400 h 950259"/>
              <a:gd name="connsiteX35" fmla="*/ 899123 w 4305712"/>
              <a:gd name="connsiteY35" fmla="*/ 188259 h 950259"/>
              <a:gd name="connsiteX36" fmla="*/ 943947 w 4305712"/>
              <a:gd name="connsiteY36" fmla="*/ 233083 h 950259"/>
              <a:gd name="connsiteX37" fmla="*/ 979806 w 4305712"/>
              <a:gd name="connsiteY37" fmla="*/ 259977 h 950259"/>
              <a:gd name="connsiteX38" fmla="*/ 1006700 w 4305712"/>
              <a:gd name="connsiteY38" fmla="*/ 277906 h 950259"/>
              <a:gd name="connsiteX39" fmla="*/ 1042559 w 4305712"/>
              <a:gd name="connsiteY39" fmla="*/ 313765 h 950259"/>
              <a:gd name="connsiteX40" fmla="*/ 1060488 w 4305712"/>
              <a:gd name="connsiteY40" fmla="*/ 331695 h 950259"/>
              <a:gd name="connsiteX41" fmla="*/ 1123241 w 4305712"/>
              <a:gd name="connsiteY41" fmla="*/ 367553 h 950259"/>
              <a:gd name="connsiteX42" fmla="*/ 1150135 w 4305712"/>
              <a:gd name="connsiteY42" fmla="*/ 385483 h 950259"/>
              <a:gd name="connsiteX43" fmla="*/ 1194959 w 4305712"/>
              <a:gd name="connsiteY43" fmla="*/ 421342 h 950259"/>
              <a:gd name="connsiteX44" fmla="*/ 1230818 w 4305712"/>
              <a:gd name="connsiteY44" fmla="*/ 430306 h 950259"/>
              <a:gd name="connsiteX45" fmla="*/ 1293570 w 4305712"/>
              <a:gd name="connsiteY45" fmla="*/ 466165 h 950259"/>
              <a:gd name="connsiteX46" fmla="*/ 1338394 w 4305712"/>
              <a:gd name="connsiteY46" fmla="*/ 475130 h 950259"/>
              <a:gd name="connsiteX47" fmla="*/ 1365288 w 4305712"/>
              <a:gd name="connsiteY47" fmla="*/ 484095 h 950259"/>
              <a:gd name="connsiteX48" fmla="*/ 1616300 w 4305712"/>
              <a:gd name="connsiteY48" fmla="*/ 502024 h 950259"/>
              <a:gd name="connsiteX49" fmla="*/ 2387265 w 4305712"/>
              <a:gd name="connsiteY49" fmla="*/ 493059 h 950259"/>
              <a:gd name="connsiteX50" fmla="*/ 2709994 w 4305712"/>
              <a:gd name="connsiteY50" fmla="*/ 475130 h 950259"/>
              <a:gd name="connsiteX51" fmla="*/ 2772747 w 4305712"/>
              <a:gd name="connsiteY51" fmla="*/ 466165 h 950259"/>
              <a:gd name="connsiteX52" fmla="*/ 2808606 w 4305712"/>
              <a:gd name="connsiteY52" fmla="*/ 457200 h 950259"/>
              <a:gd name="connsiteX53" fmla="*/ 3185123 w 4305712"/>
              <a:gd name="connsiteY53" fmla="*/ 448236 h 950259"/>
              <a:gd name="connsiteX54" fmla="*/ 3328559 w 4305712"/>
              <a:gd name="connsiteY54" fmla="*/ 439271 h 950259"/>
              <a:gd name="connsiteX55" fmla="*/ 3418206 w 4305712"/>
              <a:gd name="connsiteY55" fmla="*/ 430306 h 950259"/>
              <a:gd name="connsiteX56" fmla="*/ 4269853 w 4305712"/>
              <a:gd name="connsiteY56" fmla="*/ 439271 h 950259"/>
              <a:gd name="connsiteX57" fmla="*/ 4305712 w 4305712"/>
              <a:gd name="connsiteY57" fmla="*/ 950259 h 950259"/>
              <a:gd name="connsiteX58" fmla="*/ 181947 w 4305712"/>
              <a:gd name="connsiteY58" fmla="*/ 914400 h 950259"/>
              <a:gd name="connsiteX59" fmla="*/ 119194 w 4305712"/>
              <a:gd name="connsiteY59" fmla="*/ 753036 h 95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05712" h="950259">
                <a:moveTo>
                  <a:pt x="119194" y="753036"/>
                </a:moveTo>
                <a:lnTo>
                  <a:pt x="119194" y="753036"/>
                </a:lnTo>
                <a:lnTo>
                  <a:pt x="190912" y="726142"/>
                </a:lnTo>
                <a:cubicBezTo>
                  <a:pt x="199793" y="722913"/>
                  <a:pt x="209354" y="721403"/>
                  <a:pt x="217806" y="717177"/>
                </a:cubicBezTo>
                <a:cubicBezTo>
                  <a:pt x="287311" y="682423"/>
                  <a:pt x="204003" y="712812"/>
                  <a:pt x="271594" y="690283"/>
                </a:cubicBezTo>
                <a:cubicBezTo>
                  <a:pt x="312698" y="649176"/>
                  <a:pt x="260260" y="697837"/>
                  <a:pt x="325382" y="654424"/>
                </a:cubicBezTo>
                <a:cubicBezTo>
                  <a:pt x="332415" y="649736"/>
                  <a:pt x="338241" y="643257"/>
                  <a:pt x="343312" y="636495"/>
                </a:cubicBezTo>
                <a:cubicBezTo>
                  <a:pt x="356241" y="619256"/>
                  <a:pt x="372356" y="603149"/>
                  <a:pt x="379170" y="582706"/>
                </a:cubicBezTo>
                <a:cubicBezTo>
                  <a:pt x="400996" y="517229"/>
                  <a:pt x="392516" y="547253"/>
                  <a:pt x="406065" y="493059"/>
                </a:cubicBezTo>
                <a:cubicBezTo>
                  <a:pt x="403077" y="460188"/>
                  <a:pt x="401768" y="427121"/>
                  <a:pt x="397100" y="394447"/>
                </a:cubicBezTo>
                <a:cubicBezTo>
                  <a:pt x="395764" y="385092"/>
                  <a:pt x="390731" y="376639"/>
                  <a:pt x="388135" y="367553"/>
                </a:cubicBezTo>
                <a:cubicBezTo>
                  <a:pt x="384750" y="355707"/>
                  <a:pt x="382710" y="343496"/>
                  <a:pt x="379170" y="331695"/>
                </a:cubicBezTo>
                <a:cubicBezTo>
                  <a:pt x="368784" y="297074"/>
                  <a:pt x="365482" y="276877"/>
                  <a:pt x="343312" y="251012"/>
                </a:cubicBezTo>
                <a:cubicBezTo>
                  <a:pt x="332311" y="238177"/>
                  <a:pt x="319406" y="227106"/>
                  <a:pt x="307453" y="215153"/>
                </a:cubicBezTo>
                <a:cubicBezTo>
                  <a:pt x="292552" y="200252"/>
                  <a:pt x="282983" y="188341"/>
                  <a:pt x="262629" y="179295"/>
                </a:cubicBezTo>
                <a:cubicBezTo>
                  <a:pt x="245359" y="171619"/>
                  <a:pt x="208841" y="161365"/>
                  <a:pt x="208841" y="161365"/>
                </a:cubicBezTo>
                <a:cubicBezTo>
                  <a:pt x="172982" y="164353"/>
                  <a:pt x="136758" y="164414"/>
                  <a:pt x="101265" y="170330"/>
                </a:cubicBezTo>
                <a:cubicBezTo>
                  <a:pt x="82623" y="173437"/>
                  <a:pt x="47476" y="188259"/>
                  <a:pt x="47476" y="188259"/>
                </a:cubicBezTo>
                <a:cubicBezTo>
                  <a:pt x="41500" y="197224"/>
                  <a:pt x="33923" y="205307"/>
                  <a:pt x="29547" y="215153"/>
                </a:cubicBezTo>
                <a:cubicBezTo>
                  <a:pt x="21871" y="232424"/>
                  <a:pt x="11618" y="268942"/>
                  <a:pt x="11618" y="268942"/>
                </a:cubicBezTo>
                <a:cubicBezTo>
                  <a:pt x="-5696" y="217001"/>
                  <a:pt x="-1936" y="240504"/>
                  <a:pt x="11618" y="152400"/>
                </a:cubicBezTo>
                <a:cubicBezTo>
                  <a:pt x="13055" y="143060"/>
                  <a:pt x="15090" y="133195"/>
                  <a:pt x="20582" y="125506"/>
                </a:cubicBezTo>
                <a:cubicBezTo>
                  <a:pt x="30407" y="111751"/>
                  <a:pt x="47064" y="103712"/>
                  <a:pt x="56441" y="89647"/>
                </a:cubicBezTo>
                <a:cubicBezTo>
                  <a:pt x="79612" y="54890"/>
                  <a:pt x="64149" y="66160"/>
                  <a:pt x="101265" y="53789"/>
                </a:cubicBezTo>
                <a:cubicBezTo>
                  <a:pt x="178340" y="2404"/>
                  <a:pt x="80822" y="64010"/>
                  <a:pt x="155053" y="26895"/>
                </a:cubicBezTo>
                <a:cubicBezTo>
                  <a:pt x="164690" y="22077"/>
                  <a:pt x="171859" y="12748"/>
                  <a:pt x="181947" y="8965"/>
                </a:cubicBezTo>
                <a:cubicBezTo>
                  <a:pt x="196214" y="3615"/>
                  <a:pt x="211829" y="2988"/>
                  <a:pt x="226770" y="0"/>
                </a:cubicBezTo>
                <a:lnTo>
                  <a:pt x="549500" y="8965"/>
                </a:lnTo>
                <a:cubicBezTo>
                  <a:pt x="567656" y="9830"/>
                  <a:pt x="585654" y="13522"/>
                  <a:pt x="603288" y="17930"/>
                </a:cubicBezTo>
                <a:cubicBezTo>
                  <a:pt x="621623" y="22514"/>
                  <a:pt x="657076" y="35859"/>
                  <a:pt x="657076" y="35859"/>
                </a:cubicBezTo>
                <a:cubicBezTo>
                  <a:pt x="692099" y="70882"/>
                  <a:pt x="655348" y="39477"/>
                  <a:pt x="701900" y="62753"/>
                </a:cubicBezTo>
                <a:cubicBezTo>
                  <a:pt x="771413" y="97509"/>
                  <a:pt x="688090" y="67116"/>
                  <a:pt x="755688" y="89647"/>
                </a:cubicBezTo>
                <a:cubicBezTo>
                  <a:pt x="773617" y="101600"/>
                  <a:pt x="794239" y="110269"/>
                  <a:pt x="809476" y="125506"/>
                </a:cubicBezTo>
                <a:cubicBezTo>
                  <a:pt x="815453" y="131483"/>
                  <a:pt x="820158" y="139087"/>
                  <a:pt x="827406" y="143436"/>
                </a:cubicBezTo>
                <a:cubicBezTo>
                  <a:pt x="835509" y="148298"/>
                  <a:pt x="845335" y="149412"/>
                  <a:pt x="854300" y="152400"/>
                </a:cubicBezTo>
                <a:cubicBezTo>
                  <a:pt x="924186" y="222290"/>
                  <a:pt x="808677" y="109119"/>
                  <a:pt x="899123" y="188259"/>
                </a:cubicBezTo>
                <a:cubicBezTo>
                  <a:pt x="915025" y="202173"/>
                  <a:pt x="927043" y="220405"/>
                  <a:pt x="943947" y="233083"/>
                </a:cubicBezTo>
                <a:cubicBezTo>
                  <a:pt x="955900" y="242048"/>
                  <a:pt x="967648" y="251293"/>
                  <a:pt x="979806" y="259977"/>
                </a:cubicBezTo>
                <a:cubicBezTo>
                  <a:pt x="988573" y="266239"/>
                  <a:pt x="998520" y="270894"/>
                  <a:pt x="1006700" y="277906"/>
                </a:cubicBezTo>
                <a:cubicBezTo>
                  <a:pt x="1019535" y="288907"/>
                  <a:pt x="1030606" y="301812"/>
                  <a:pt x="1042559" y="313765"/>
                </a:cubicBezTo>
                <a:cubicBezTo>
                  <a:pt x="1048535" y="319742"/>
                  <a:pt x="1053455" y="327007"/>
                  <a:pt x="1060488" y="331695"/>
                </a:cubicBezTo>
                <a:cubicBezTo>
                  <a:pt x="1126022" y="375383"/>
                  <a:pt x="1043610" y="322050"/>
                  <a:pt x="1123241" y="367553"/>
                </a:cubicBezTo>
                <a:cubicBezTo>
                  <a:pt x="1132596" y="372899"/>
                  <a:pt x="1141722" y="378752"/>
                  <a:pt x="1150135" y="385483"/>
                </a:cubicBezTo>
                <a:cubicBezTo>
                  <a:pt x="1172375" y="403275"/>
                  <a:pt x="1165250" y="408610"/>
                  <a:pt x="1194959" y="421342"/>
                </a:cubicBezTo>
                <a:cubicBezTo>
                  <a:pt x="1206284" y="426195"/>
                  <a:pt x="1218865" y="427318"/>
                  <a:pt x="1230818" y="430306"/>
                </a:cubicBezTo>
                <a:cubicBezTo>
                  <a:pt x="1250492" y="443423"/>
                  <a:pt x="1270821" y="458582"/>
                  <a:pt x="1293570" y="466165"/>
                </a:cubicBezTo>
                <a:cubicBezTo>
                  <a:pt x="1308025" y="470983"/>
                  <a:pt x="1323612" y="471434"/>
                  <a:pt x="1338394" y="475130"/>
                </a:cubicBezTo>
                <a:cubicBezTo>
                  <a:pt x="1347561" y="477422"/>
                  <a:pt x="1355911" y="482923"/>
                  <a:pt x="1365288" y="484095"/>
                </a:cubicBezTo>
                <a:cubicBezTo>
                  <a:pt x="1393634" y="487638"/>
                  <a:pt x="1596287" y="500690"/>
                  <a:pt x="1616300" y="502024"/>
                </a:cubicBezTo>
                <a:lnTo>
                  <a:pt x="2387265" y="493059"/>
                </a:lnTo>
                <a:cubicBezTo>
                  <a:pt x="2464567" y="491641"/>
                  <a:pt x="2619902" y="484140"/>
                  <a:pt x="2709994" y="475130"/>
                </a:cubicBezTo>
                <a:cubicBezTo>
                  <a:pt x="2731019" y="473027"/>
                  <a:pt x="2751958" y="469945"/>
                  <a:pt x="2772747" y="466165"/>
                </a:cubicBezTo>
                <a:cubicBezTo>
                  <a:pt x="2784869" y="463961"/>
                  <a:pt x="2796297" y="457735"/>
                  <a:pt x="2808606" y="457200"/>
                </a:cubicBezTo>
                <a:cubicBezTo>
                  <a:pt x="2934029" y="451747"/>
                  <a:pt x="3059617" y="451224"/>
                  <a:pt x="3185123" y="448236"/>
                </a:cubicBezTo>
                <a:lnTo>
                  <a:pt x="3328559" y="439271"/>
                </a:lnTo>
                <a:cubicBezTo>
                  <a:pt x="3358502" y="436968"/>
                  <a:pt x="3388175" y="430306"/>
                  <a:pt x="3418206" y="430306"/>
                </a:cubicBezTo>
                <a:cubicBezTo>
                  <a:pt x="3702104" y="430306"/>
                  <a:pt x="3985955" y="439271"/>
                  <a:pt x="4269853" y="439271"/>
                </a:cubicBezTo>
                <a:lnTo>
                  <a:pt x="4305712" y="950259"/>
                </a:lnTo>
                <a:lnTo>
                  <a:pt x="181947" y="914400"/>
                </a:lnTo>
                <a:lnTo>
                  <a:pt x="119194" y="7530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Shape 4">
            <a:extLst>
              <a:ext uri="{FF2B5EF4-FFF2-40B4-BE49-F238E27FC236}">
                <a16:creationId xmlns:a16="http://schemas.microsoft.com/office/drawing/2014/main" id="{96E856A1-8187-4779-BD5C-CBDDF2F499D1}"/>
              </a:ext>
            </a:extLst>
          </p:cNvPr>
          <p:cNvSpPr/>
          <p:nvPr/>
        </p:nvSpPr>
        <p:spPr>
          <a:xfrm>
            <a:off x="-8965" y="4150659"/>
            <a:ext cx="8068853" cy="2770094"/>
          </a:xfrm>
          <a:custGeom>
            <a:avLst/>
            <a:gdLst>
              <a:gd name="connsiteX0" fmla="*/ 0 w 8068853"/>
              <a:gd name="connsiteY0" fmla="*/ 251012 h 2770094"/>
              <a:gd name="connsiteX1" fmla="*/ 0 w 8068853"/>
              <a:gd name="connsiteY1" fmla="*/ 251012 h 2770094"/>
              <a:gd name="connsiteX2" fmla="*/ 116541 w 8068853"/>
              <a:gd name="connsiteY2" fmla="*/ 242047 h 2770094"/>
              <a:gd name="connsiteX3" fmla="*/ 233083 w 8068853"/>
              <a:gd name="connsiteY3" fmla="*/ 224117 h 2770094"/>
              <a:gd name="connsiteX4" fmla="*/ 268941 w 8068853"/>
              <a:gd name="connsiteY4" fmla="*/ 215153 h 2770094"/>
              <a:gd name="connsiteX5" fmla="*/ 322730 w 8068853"/>
              <a:gd name="connsiteY5" fmla="*/ 206188 h 2770094"/>
              <a:gd name="connsiteX6" fmla="*/ 367553 w 8068853"/>
              <a:gd name="connsiteY6" fmla="*/ 188259 h 2770094"/>
              <a:gd name="connsiteX7" fmla="*/ 457200 w 8068853"/>
              <a:gd name="connsiteY7" fmla="*/ 170329 h 2770094"/>
              <a:gd name="connsiteX8" fmla="*/ 546847 w 8068853"/>
              <a:gd name="connsiteY8" fmla="*/ 152400 h 2770094"/>
              <a:gd name="connsiteX9" fmla="*/ 582706 w 8068853"/>
              <a:gd name="connsiteY9" fmla="*/ 143435 h 2770094"/>
              <a:gd name="connsiteX10" fmla="*/ 645459 w 8068853"/>
              <a:gd name="connsiteY10" fmla="*/ 116541 h 2770094"/>
              <a:gd name="connsiteX11" fmla="*/ 699247 w 8068853"/>
              <a:gd name="connsiteY11" fmla="*/ 98612 h 2770094"/>
              <a:gd name="connsiteX12" fmla="*/ 762000 w 8068853"/>
              <a:gd name="connsiteY12" fmla="*/ 80682 h 2770094"/>
              <a:gd name="connsiteX13" fmla="*/ 797859 w 8068853"/>
              <a:gd name="connsiteY13" fmla="*/ 0 h 2770094"/>
              <a:gd name="connsiteX14" fmla="*/ 824753 w 8068853"/>
              <a:gd name="connsiteY14" fmla="*/ 8965 h 2770094"/>
              <a:gd name="connsiteX15" fmla="*/ 860612 w 8068853"/>
              <a:gd name="connsiteY15" fmla="*/ 53788 h 2770094"/>
              <a:gd name="connsiteX16" fmla="*/ 914400 w 8068853"/>
              <a:gd name="connsiteY16" fmla="*/ 107576 h 2770094"/>
              <a:gd name="connsiteX17" fmla="*/ 932330 w 8068853"/>
              <a:gd name="connsiteY17" fmla="*/ 125506 h 2770094"/>
              <a:gd name="connsiteX18" fmla="*/ 959224 w 8068853"/>
              <a:gd name="connsiteY18" fmla="*/ 161365 h 2770094"/>
              <a:gd name="connsiteX19" fmla="*/ 995083 w 8068853"/>
              <a:gd name="connsiteY19" fmla="*/ 224117 h 2770094"/>
              <a:gd name="connsiteX20" fmla="*/ 1030941 w 8068853"/>
              <a:gd name="connsiteY20" fmla="*/ 277906 h 2770094"/>
              <a:gd name="connsiteX21" fmla="*/ 1057836 w 8068853"/>
              <a:gd name="connsiteY21" fmla="*/ 331694 h 2770094"/>
              <a:gd name="connsiteX22" fmla="*/ 1075765 w 8068853"/>
              <a:gd name="connsiteY22" fmla="*/ 385482 h 2770094"/>
              <a:gd name="connsiteX23" fmla="*/ 1111624 w 8068853"/>
              <a:gd name="connsiteY23" fmla="*/ 358588 h 2770094"/>
              <a:gd name="connsiteX24" fmla="*/ 1156447 w 8068853"/>
              <a:gd name="connsiteY24" fmla="*/ 331694 h 2770094"/>
              <a:gd name="connsiteX25" fmla="*/ 1174377 w 8068853"/>
              <a:gd name="connsiteY25" fmla="*/ 313765 h 2770094"/>
              <a:gd name="connsiteX26" fmla="*/ 1228165 w 8068853"/>
              <a:gd name="connsiteY26" fmla="*/ 295835 h 2770094"/>
              <a:gd name="connsiteX27" fmla="*/ 1255059 w 8068853"/>
              <a:gd name="connsiteY27" fmla="*/ 286870 h 2770094"/>
              <a:gd name="connsiteX28" fmla="*/ 1344706 w 8068853"/>
              <a:gd name="connsiteY28" fmla="*/ 259976 h 2770094"/>
              <a:gd name="connsiteX29" fmla="*/ 1371600 w 8068853"/>
              <a:gd name="connsiteY29" fmla="*/ 251012 h 2770094"/>
              <a:gd name="connsiteX30" fmla="*/ 1398494 w 8068853"/>
              <a:gd name="connsiteY30" fmla="*/ 313765 h 2770094"/>
              <a:gd name="connsiteX31" fmla="*/ 1416424 w 8068853"/>
              <a:gd name="connsiteY31" fmla="*/ 457200 h 2770094"/>
              <a:gd name="connsiteX32" fmla="*/ 1434353 w 8068853"/>
              <a:gd name="connsiteY32" fmla="*/ 546847 h 2770094"/>
              <a:gd name="connsiteX33" fmla="*/ 1443318 w 8068853"/>
              <a:gd name="connsiteY33" fmla="*/ 582706 h 2770094"/>
              <a:gd name="connsiteX34" fmla="*/ 1488141 w 8068853"/>
              <a:gd name="connsiteY34" fmla="*/ 591670 h 2770094"/>
              <a:gd name="connsiteX35" fmla="*/ 1595718 w 8068853"/>
              <a:gd name="connsiteY35" fmla="*/ 600635 h 2770094"/>
              <a:gd name="connsiteX36" fmla="*/ 1676400 w 8068853"/>
              <a:gd name="connsiteY36" fmla="*/ 636494 h 2770094"/>
              <a:gd name="connsiteX37" fmla="*/ 1694330 w 8068853"/>
              <a:gd name="connsiteY37" fmla="*/ 663388 h 2770094"/>
              <a:gd name="connsiteX38" fmla="*/ 1757083 w 8068853"/>
              <a:gd name="connsiteY38" fmla="*/ 735106 h 2770094"/>
              <a:gd name="connsiteX39" fmla="*/ 1792941 w 8068853"/>
              <a:gd name="connsiteY39" fmla="*/ 762000 h 2770094"/>
              <a:gd name="connsiteX40" fmla="*/ 1855694 w 8068853"/>
              <a:gd name="connsiteY40" fmla="*/ 797859 h 2770094"/>
              <a:gd name="connsiteX41" fmla="*/ 1936377 w 8068853"/>
              <a:gd name="connsiteY41" fmla="*/ 806823 h 2770094"/>
              <a:gd name="connsiteX42" fmla="*/ 1990165 w 8068853"/>
              <a:gd name="connsiteY42" fmla="*/ 797859 h 2770094"/>
              <a:gd name="connsiteX43" fmla="*/ 1999130 w 8068853"/>
              <a:gd name="connsiteY43" fmla="*/ 762000 h 2770094"/>
              <a:gd name="connsiteX44" fmla="*/ 2008094 w 8068853"/>
              <a:gd name="connsiteY44" fmla="*/ 708212 h 2770094"/>
              <a:gd name="connsiteX45" fmla="*/ 2026024 w 8068853"/>
              <a:gd name="connsiteY45" fmla="*/ 609600 h 2770094"/>
              <a:gd name="connsiteX46" fmla="*/ 2052918 w 8068853"/>
              <a:gd name="connsiteY46" fmla="*/ 618565 h 2770094"/>
              <a:gd name="connsiteX47" fmla="*/ 2124636 w 8068853"/>
              <a:gd name="connsiteY47" fmla="*/ 672353 h 2770094"/>
              <a:gd name="connsiteX48" fmla="*/ 2151530 w 8068853"/>
              <a:gd name="connsiteY48" fmla="*/ 708212 h 2770094"/>
              <a:gd name="connsiteX49" fmla="*/ 2178424 w 8068853"/>
              <a:gd name="connsiteY49" fmla="*/ 726141 h 2770094"/>
              <a:gd name="connsiteX50" fmla="*/ 2259106 w 8068853"/>
              <a:gd name="connsiteY50" fmla="*/ 788894 h 2770094"/>
              <a:gd name="connsiteX51" fmla="*/ 2286000 w 8068853"/>
              <a:gd name="connsiteY51" fmla="*/ 806823 h 2770094"/>
              <a:gd name="connsiteX52" fmla="*/ 2312894 w 8068853"/>
              <a:gd name="connsiteY52" fmla="*/ 815788 h 2770094"/>
              <a:gd name="connsiteX53" fmla="*/ 2366683 w 8068853"/>
              <a:gd name="connsiteY53" fmla="*/ 779929 h 2770094"/>
              <a:gd name="connsiteX54" fmla="*/ 2402541 w 8068853"/>
              <a:gd name="connsiteY54" fmla="*/ 753035 h 2770094"/>
              <a:gd name="connsiteX55" fmla="*/ 2510118 w 8068853"/>
              <a:gd name="connsiteY55" fmla="*/ 708212 h 2770094"/>
              <a:gd name="connsiteX56" fmla="*/ 2608730 w 8068853"/>
              <a:gd name="connsiteY56" fmla="*/ 672353 h 2770094"/>
              <a:gd name="connsiteX57" fmla="*/ 2635624 w 8068853"/>
              <a:gd name="connsiteY57" fmla="*/ 654423 h 2770094"/>
              <a:gd name="connsiteX58" fmla="*/ 2671483 w 8068853"/>
              <a:gd name="connsiteY58" fmla="*/ 645459 h 2770094"/>
              <a:gd name="connsiteX59" fmla="*/ 2752165 w 8068853"/>
              <a:gd name="connsiteY59" fmla="*/ 627529 h 2770094"/>
              <a:gd name="connsiteX60" fmla="*/ 2895600 w 8068853"/>
              <a:gd name="connsiteY60" fmla="*/ 636494 h 2770094"/>
              <a:gd name="connsiteX61" fmla="*/ 2913530 w 8068853"/>
              <a:gd name="connsiteY61" fmla="*/ 663388 h 2770094"/>
              <a:gd name="connsiteX62" fmla="*/ 2922494 w 8068853"/>
              <a:gd name="connsiteY62" fmla="*/ 735106 h 2770094"/>
              <a:gd name="connsiteX63" fmla="*/ 2931459 w 8068853"/>
              <a:gd name="connsiteY63" fmla="*/ 762000 h 2770094"/>
              <a:gd name="connsiteX64" fmla="*/ 2940424 w 8068853"/>
              <a:gd name="connsiteY64" fmla="*/ 797859 h 2770094"/>
              <a:gd name="connsiteX65" fmla="*/ 2958353 w 8068853"/>
              <a:gd name="connsiteY65" fmla="*/ 833717 h 2770094"/>
              <a:gd name="connsiteX66" fmla="*/ 2967318 w 8068853"/>
              <a:gd name="connsiteY66" fmla="*/ 869576 h 2770094"/>
              <a:gd name="connsiteX67" fmla="*/ 2985247 w 8068853"/>
              <a:gd name="connsiteY67" fmla="*/ 896470 h 2770094"/>
              <a:gd name="connsiteX68" fmla="*/ 3021106 w 8068853"/>
              <a:gd name="connsiteY68" fmla="*/ 959223 h 2770094"/>
              <a:gd name="connsiteX69" fmla="*/ 3039036 w 8068853"/>
              <a:gd name="connsiteY69" fmla="*/ 1021976 h 2770094"/>
              <a:gd name="connsiteX70" fmla="*/ 3056965 w 8068853"/>
              <a:gd name="connsiteY70" fmla="*/ 1057835 h 2770094"/>
              <a:gd name="connsiteX71" fmla="*/ 3065930 w 8068853"/>
              <a:gd name="connsiteY71" fmla="*/ 1084729 h 2770094"/>
              <a:gd name="connsiteX72" fmla="*/ 3101789 w 8068853"/>
              <a:gd name="connsiteY72" fmla="*/ 1156447 h 2770094"/>
              <a:gd name="connsiteX73" fmla="*/ 3137647 w 8068853"/>
              <a:gd name="connsiteY73" fmla="*/ 1219200 h 2770094"/>
              <a:gd name="connsiteX74" fmla="*/ 3155577 w 8068853"/>
              <a:gd name="connsiteY74" fmla="*/ 1246094 h 2770094"/>
              <a:gd name="connsiteX75" fmla="*/ 3191436 w 8068853"/>
              <a:gd name="connsiteY75" fmla="*/ 1264023 h 2770094"/>
              <a:gd name="connsiteX76" fmla="*/ 3541059 w 8068853"/>
              <a:gd name="connsiteY76" fmla="*/ 1237129 h 2770094"/>
              <a:gd name="connsiteX77" fmla="*/ 3567953 w 8068853"/>
              <a:gd name="connsiteY77" fmla="*/ 1228165 h 2770094"/>
              <a:gd name="connsiteX78" fmla="*/ 3585883 w 8068853"/>
              <a:gd name="connsiteY78" fmla="*/ 1281953 h 2770094"/>
              <a:gd name="connsiteX79" fmla="*/ 3603812 w 8068853"/>
              <a:gd name="connsiteY79" fmla="*/ 1317812 h 2770094"/>
              <a:gd name="connsiteX80" fmla="*/ 3621741 w 8068853"/>
              <a:gd name="connsiteY80" fmla="*/ 1398494 h 2770094"/>
              <a:gd name="connsiteX81" fmla="*/ 3630706 w 8068853"/>
              <a:gd name="connsiteY81" fmla="*/ 1425388 h 2770094"/>
              <a:gd name="connsiteX82" fmla="*/ 3702424 w 8068853"/>
              <a:gd name="connsiteY82" fmla="*/ 1407459 h 2770094"/>
              <a:gd name="connsiteX83" fmla="*/ 3729318 w 8068853"/>
              <a:gd name="connsiteY83" fmla="*/ 1389529 h 2770094"/>
              <a:gd name="connsiteX84" fmla="*/ 3783106 w 8068853"/>
              <a:gd name="connsiteY84" fmla="*/ 1362635 h 2770094"/>
              <a:gd name="connsiteX85" fmla="*/ 3890683 w 8068853"/>
              <a:gd name="connsiteY85" fmla="*/ 1326776 h 2770094"/>
              <a:gd name="connsiteX86" fmla="*/ 3998259 w 8068853"/>
              <a:gd name="connsiteY86" fmla="*/ 1281953 h 2770094"/>
              <a:gd name="connsiteX87" fmla="*/ 4043083 w 8068853"/>
              <a:gd name="connsiteY87" fmla="*/ 1264023 h 2770094"/>
              <a:gd name="connsiteX88" fmla="*/ 4105836 w 8068853"/>
              <a:gd name="connsiteY88" fmla="*/ 1255059 h 2770094"/>
              <a:gd name="connsiteX89" fmla="*/ 4240306 w 8068853"/>
              <a:gd name="connsiteY89" fmla="*/ 1228165 h 2770094"/>
              <a:gd name="connsiteX90" fmla="*/ 4267200 w 8068853"/>
              <a:gd name="connsiteY90" fmla="*/ 1272988 h 2770094"/>
              <a:gd name="connsiteX91" fmla="*/ 4276165 w 8068853"/>
              <a:gd name="connsiteY91" fmla="*/ 1326776 h 2770094"/>
              <a:gd name="connsiteX92" fmla="*/ 4294094 w 8068853"/>
              <a:gd name="connsiteY92" fmla="*/ 1568823 h 2770094"/>
              <a:gd name="connsiteX93" fmla="*/ 4303059 w 8068853"/>
              <a:gd name="connsiteY93" fmla="*/ 1595717 h 2770094"/>
              <a:gd name="connsiteX94" fmla="*/ 4419600 w 8068853"/>
              <a:gd name="connsiteY94" fmla="*/ 1586753 h 2770094"/>
              <a:gd name="connsiteX95" fmla="*/ 4464424 w 8068853"/>
              <a:gd name="connsiteY95" fmla="*/ 1577788 h 2770094"/>
              <a:gd name="connsiteX96" fmla="*/ 4580965 w 8068853"/>
              <a:gd name="connsiteY96" fmla="*/ 1568823 h 2770094"/>
              <a:gd name="connsiteX97" fmla="*/ 4706471 w 8068853"/>
              <a:gd name="connsiteY97" fmla="*/ 1577788 h 2770094"/>
              <a:gd name="connsiteX98" fmla="*/ 4742330 w 8068853"/>
              <a:gd name="connsiteY98" fmla="*/ 1640541 h 2770094"/>
              <a:gd name="connsiteX99" fmla="*/ 4778189 w 8068853"/>
              <a:gd name="connsiteY99" fmla="*/ 1730188 h 2770094"/>
              <a:gd name="connsiteX100" fmla="*/ 4787153 w 8068853"/>
              <a:gd name="connsiteY100" fmla="*/ 1757082 h 2770094"/>
              <a:gd name="connsiteX101" fmla="*/ 4805083 w 8068853"/>
              <a:gd name="connsiteY101" fmla="*/ 1792941 h 2770094"/>
              <a:gd name="connsiteX102" fmla="*/ 4840941 w 8068853"/>
              <a:gd name="connsiteY102" fmla="*/ 1864659 h 2770094"/>
              <a:gd name="connsiteX103" fmla="*/ 4948518 w 8068853"/>
              <a:gd name="connsiteY103" fmla="*/ 1846729 h 2770094"/>
              <a:gd name="connsiteX104" fmla="*/ 5011271 w 8068853"/>
              <a:gd name="connsiteY104" fmla="*/ 1828800 h 2770094"/>
              <a:gd name="connsiteX105" fmla="*/ 5136777 w 8068853"/>
              <a:gd name="connsiteY105" fmla="*/ 1810870 h 2770094"/>
              <a:gd name="connsiteX106" fmla="*/ 5208494 w 8068853"/>
              <a:gd name="connsiteY106" fmla="*/ 1792941 h 2770094"/>
              <a:gd name="connsiteX107" fmla="*/ 5351930 w 8068853"/>
              <a:gd name="connsiteY107" fmla="*/ 1775012 h 2770094"/>
              <a:gd name="connsiteX108" fmla="*/ 5441577 w 8068853"/>
              <a:gd name="connsiteY108" fmla="*/ 1757082 h 2770094"/>
              <a:gd name="connsiteX109" fmla="*/ 5513294 w 8068853"/>
              <a:gd name="connsiteY109" fmla="*/ 1748117 h 2770094"/>
              <a:gd name="connsiteX110" fmla="*/ 5611906 w 8068853"/>
              <a:gd name="connsiteY110" fmla="*/ 1730188 h 2770094"/>
              <a:gd name="connsiteX111" fmla="*/ 5674659 w 8068853"/>
              <a:gd name="connsiteY111" fmla="*/ 1739153 h 2770094"/>
              <a:gd name="connsiteX112" fmla="*/ 5692589 w 8068853"/>
              <a:gd name="connsiteY112" fmla="*/ 1766047 h 2770094"/>
              <a:gd name="connsiteX113" fmla="*/ 5719483 w 8068853"/>
              <a:gd name="connsiteY113" fmla="*/ 1783976 h 2770094"/>
              <a:gd name="connsiteX114" fmla="*/ 5773271 w 8068853"/>
              <a:gd name="connsiteY114" fmla="*/ 1891553 h 2770094"/>
              <a:gd name="connsiteX115" fmla="*/ 5800165 w 8068853"/>
              <a:gd name="connsiteY115" fmla="*/ 1981200 h 2770094"/>
              <a:gd name="connsiteX116" fmla="*/ 5836024 w 8068853"/>
              <a:gd name="connsiteY116" fmla="*/ 2043953 h 2770094"/>
              <a:gd name="connsiteX117" fmla="*/ 5844989 w 8068853"/>
              <a:gd name="connsiteY117" fmla="*/ 2070847 h 2770094"/>
              <a:gd name="connsiteX118" fmla="*/ 5916706 w 8068853"/>
              <a:gd name="connsiteY118" fmla="*/ 2061882 h 2770094"/>
              <a:gd name="connsiteX119" fmla="*/ 6078071 w 8068853"/>
              <a:gd name="connsiteY119" fmla="*/ 2070847 h 2770094"/>
              <a:gd name="connsiteX120" fmla="*/ 6140824 w 8068853"/>
              <a:gd name="connsiteY120" fmla="*/ 2088776 h 2770094"/>
              <a:gd name="connsiteX121" fmla="*/ 6158753 w 8068853"/>
              <a:gd name="connsiteY121" fmla="*/ 2106706 h 2770094"/>
              <a:gd name="connsiteX122" fmla="*/ 6176683 w 8068853"/>
              <a:gd name="connsiteY122" fmla="*/ 2187388 h 2770094"/>
              <a:gd name="connsiteX123" fmla="*/ 6194612 w 8068853"/>
              <a:gd name="connsiteY123" fmla="*/ 2241176 h 2770094"/>
              <a:gd name="connsiteX124" fmla="*/ 6212541 w 8068853"/>
              <a:gd name="connsiteY124" fmla="*/ 2259106 h 2770094"/>
              <a:gd name="connsiteX125" fmla="*/ 6257365 w 8068853"/>
              <a:gd name="connsiteY125" fmla="*/ 2232212 h 2770094"/>
              <a:gd name="connsiteX126" fmla="*/ 6355977 w 8068853"/>
              <a:gd name="connsiteY126" fmla="*/ 2196353 h 2770094"/>
              <a:gd name="connsiteX127" fmla="*/ 6454589 w 8068853"/>
              <a:gd name="connsiteY127" fmla="*/ 2160494 h 2770094"/>
              <a:gd name="connsiteX128" fmla="*/ 6526306 w 8068853"/>
              <a:gd name="connsiteY128" fmla="*/ 2178423 h 2770094"/>
              <a:gd name="connsiteX129" fmla="*/ 6553200 w 8068853"/>
              <a:gd name="connsiteY129" fmla="*/ 2214282 h 2770094"/>
              <a:gd name="connsiteX130" fmla="*/ 6571130 w 8068853"/>
              <a:gd name="connsiteY130" fmla="*/ 2286000 h 2770094"/>
              <a:gd name="connsiteX131" fmla="*/ 6589059 w 8068853"/>
              <a:gd name="connsiteY131" fmla="*/ 2321859 h 2770094"/>
              <a:gd name="connsiteX132" fmla="*/ 6598024 w 8068853"/>
              <a:gd name="connsiteY132" fmla="*/ 2348753 h 2770094"/>
              <a:gd name="connsiteX133" fmla="*/ 6624918 w 8068853"/>
              <a:gd name="connsiteY133" fmla="*/ 2357717 h 2770094"/>
              <a:gd name="connsiteX134" fmla="*/ 6858000 w 8068853"/>
              <a:gd name="connsiteY134" fmla="*/ 2366682 h 2770094"/>
              <a:gd name="connsiteX135" fmla="*/ 6893859 w 8068853"/>
              <a:gd name="connsiteY135" fmla="*/ 2411506 h 2770094"/>
              <a:gd name="connsiteX136" fmla="*/ 6920753 w 8068853"/>
              <a:gd name="connsiteY136" fmla="*/ 2438400 h 2770094"/>
              <a:gd name="connsiteX137" fmla="*/ 6929718 w 8068853"/>
              <a:gd name="connsiteY137" fmla="*/ 2465294 h 2770094"/>
              <a:gd name="connsiteX138" fmla="*/ 6956612 w 8068853"/>
              <a:gd name="connsiteY138" fmla="*/ 2483223 h 2770094"/>
              <a:gd name="connsiteX139" fmla="*/ 6974541 w 8068853"/>
              <a:gd name="connsiteY139" fmla="*/ 2510117 h 2770094"/>
              <a:gd name="connsiteX140" fmla="*/ 7198659 w 8068853"/>
              <a:gd name="connsiteY140" fmla="*/ 2501153 h 2770094"/>
              <a:gd name="connsiteX141" fmla="*/ 7225553 w 8068853"/>
              <a:gd name="connsiteY141" fmla="*/ 2492188 h 2770094"/>
              <a:gd name="connsiteX142" fmla="*/ 7279341 w 8068853"/>
              <a:gd name="connsiteY142" fmla="*/ 2483223 h 2770094"/>
              <a:gd name="connsiteX143" fmla="*/ 7324165 w 8068853"/>
              <a:gd name="connsiteY143" fmla="*/ 2474259 h 2770094"/>
              <a:gd name="connsiteX144" fmla="*/ 7485530 w 8068853"/>
              <a:gd name="connsiteY144" fmla="*/ 2465294 h 2770094"/>
              <a:gd name="connsiteX145" fmla="*/ 7512424 w 8068853"/>
              <a:gd name="connsiteY145" fmla="*/ 2501153 h 2770094"/>
              <a:gd name="connsiteX146" fmla="*/ 7548283 w 8068853"/>
              <a:gd name="connsiteY146" fmla="*/ 2572870 h 2770094"/>
              <a:gd name="connsiteX147" fmla="*/ 7557247 w 8068853"/>
              <a:gd name="connsiteY147" fmla="*/ 2599765 h 2770094"/>
              <a:gd name="connsiteX148" fmla="*/ 7611036 w 8068853"/>
              <a:gd name="connsiteY148" fmla="*/ 2563906 h 2770094"/>
              <a:gd name="connsiteX149" fmla="*/ 7646894 w 8068853"/>
              <a:gd name="connsiteY149" fmla="*/ 2554941 h 2770094"/>
              <a:gd name="connsiteX150" fmla="*/ 7745506 w 8068853"/>
              <a:gd name="connsiteY150" fmla="*/ 2537012 h 2770094"/>
              <a:gd name="connsiteX151" fmla="*/ 7951694 w 8068853"/>
              <a:gd name="connsiteY151" fmla="*/ 2545976 h 2770094"/>
              <a:gd name="connsiteX152" fmla="*/ 7969624 w 8068853"/>
              <a:gd name="connsiteY152" fmla="*/ 2563906 h 2770094"/>
              <a:gd name="connsiteX153" fmla="*/ 7996518 w 8068853"/>
              <a:gd name="connsiteY153" fmla="*/ 2581835 h 2770094"/>
              <a:gd name="connsiteX154" fmla="*/ 8014447 w 8068853"/>
              <a:gd name="connsiteY154" fmla="*/ 2608729 h 2770094"/>
              <a:gd name="connsiteX155" fmla="*/ 8023412 w 8068853"/>
              <a:gd name="connsiteY155" fmla="*/ 2644588 h 2770094"/>
              <a:gd name="connsiteX156" fmla="*/ 8059271 w 8068853"/>
              <a:gd name="connsiteY156" fmla="*/ 2725270 h 2770094"/>
              <a:gd name="connsiteX157" fmla="*/ 8050306 w 8068853"/>
              <a:gd name="connsiteY157" fmla="*/ 2761129 h 2770094"/>
              <a:gd name="connsiteX158" fmla="*/ 26894 w 8068853"/>
              <a:gd name="connsiteY158" fmla="*/ 2770094 h 2770094"/>
              <a:gd name="connsiteX159" fmla="*/ 0 w 8068853"/>
              <a:gd name="connsiteY159" fmla="*/ 251012 h 27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068853" h="2770094">
                <a:moveTo>
                  <a:pt x="0" y="251012"/>
                </a:moveTo>
                <a:lnTo>
                  <a:pt x="0" y="251012"/>
                </a:lnTo>
                <a:cubicBezTo>
                  <a:pt x="38847" y="248024"/>
                  <a:pt x="77773" y="245924"/>
                  <a:pt x="116541" y="242047"/>
                </a:cubicBezTo>
                <a:cubicBezTo>
                  <a:pt x="133764" y="240325"/>
                  <a:pt x="213098" y="228114"/>
                  <a:pt x="233083" y="224117"/>
                </a:cubicBezTo>
                <a:cubicBezTo>
                  <a:pt x="245164" y="221701"/>
                  <a:pt x="256860" y="217569"/>
                  <a:pt x="268941" y="215153"/>
                </a:cubicBezTo>
                <a:cubicBezTo>
                  <a:pt x="286765" y="211588"/>
                  <a:pt x="304800" y="209176"/>
                  <a:pt x="322730" y="206188"/>
                </a:cubicBezTo>
                <a:cubicBezTo>
                  <a:pt x="337671" y="200212"/>
                  <a:pt x="352004" y="192405"/>
                  <a:pt x="367553" y="188259"/>
                </a:cubicBezTo>
                <a:cubicBezTo>
                  <a:pt x="396998" y="180407"/>
                  <a:pt x="427318" y="176305"/>
                  <a:pt x="457200" y="170329"/>
                </a:cubicBezTo>
                <a:cubicBezTo>
                  <a:pt x="457232" y="170323"/>
                  <a:pt x="546815" y="152408"/>
                  <a:pt x="546847" y="152400"/>
                </a:cubicBezTo>
                <a:lnTo>
                  <a:pt x="582706" y="143435"/>
                </a:lnTo>
                <a:cubicBezTo>
                  <a:pt x="614356" y="111786"/>
                  <a:pt x="587037" y="132474"/>
                  <a:pt x="645459" y="116541"/>
                </a:cubicBezTo>
                <a:cubicBezTo>
                  <a:pt x="663692" y="111568"/>
                  <a:pt x="680912" y="103196"/>
                  <a:pt x="699247" y="98612"/>
                </a:cubicBezTo>
                <a:cubicBezTo>
                  <a:pt x="744273" y="87355"/>
                  <a:pt x="723417" y="93543"/>
                  <a:pt x="762000" y="80682"/>
                </a:cubicBezTo>
                <a:cubicBezTo>
                  <a:pt x="783337" y="16673"/>
                  <a:pt x="769447" y="42619"/>
                  <a:pt x="797859" y="0"/>
                </a:cubicBezTo>
                <a:cubicBezTo>
                  <a:pt x="806824" y="2988"/>
                  <a:pt x="816650" y="4103"/>
                  <a:pt x="824753" y="8965"/>
                </a:cubicBezTo>
                <a:cubicBezTo>
                  <a:pt x="843513" y="20221"/>
                  <a:pt x="846649" y="38079"/>
                  <a:pt x="860612" y="53788"/>
                </a:cubicBezTo>
                <a:cubicBezTo>
                  <a:pt x="877458" y="72739"/>
                  <a:pt x="896471" y="89647"/>
                  <a:pt x="914400" y="107576"/>
                </a:cubicBezTo>
                <a:cubicBezTo>
                  <a:pt x="920377" y="113553"/>
                  <a:pt x="927259" y="118744"/>
                  <a:pt x="932330" y="125506"/>
                </a:cubicBezTo>
                <a:cubicBezTo>
                  <a:pt x="941295" y="137459"/>
                  <a:pt x="950540" y="149207"/>
                  <a:pt x="959224" y="161365"/>
                </a:cubicBezTo>
                <a:cubicBezTo>
                  <a:pt x="997980" y="215624"/>
                  <a:pt x="955696" y="158472"/>
                  <a:pt x="995083" y="224117"/>
                </a:cubicBezTo>
                <a:cubicBezTo>
                  <a:pt x="1006170" y="242595"/>
                  <a:pt x="1024127" y="257463"/>
                  <a:pt x="1030941" y="277906"/>
                </a:cubicBezTo>
                <a:cubicBezTo>
                  <a:pt x="1043313" y="315021"/>
                  <a:pt x="1034664" y="296938"/>
                  <a:pt x="1057836" y="331694"/>
                </a:cubicBezTo>
                <a:cubicBezTo>
                  <a:pt x="1063812" y="349623"/>
                  <a:pt x="1060646" y="396821"/>
                  <a:pt x="1075765" y="385482"/>
                </a:cubicBezTo>
                <a:cubicBezTo>
                  <a:pt x="1087718" y="376517"/>
                  <a:pt x="1099192" y="366876"/>
                  <a:pt x="1111624" y="358588"/>
                </a:cubicBezTo>
                <a:cubicBezTo>
                  <a:pt x="1126122" y="348923"/>
                  <a:pt x="1142268" y="341821"/>
                  <a:pt x="1156447" y="331694"/>
                </a:cubicBezTo>
                <a:cubicBezTo>
                  <a:pt x="1163325" y="326781"/>
                  <a:pt x="1166817" y="317545"/>
                  <a:pt x="1174377" y="313765"/>
                </a:cubicBezTo>
                <a:cubicBezTo>
                  <a:pt x="1191281" y="305313"/>
                  <a:pt x="1210236" y="301812"/>
                  <a:pt x="1228165" y="295835"/>
                </a:cubicBezTo>
                <a:cubicBezTo>
                  <a:pt x="1237130" y="292847"/>
                  <a:pt x="1245891" y="289162"/>
                  <a:pt x="1255059" y="286870"/>
                </a:cubicBezTo>
                <a:cubicBezTo>
                  <a:pt x="1309259" y="273321"/>
                  <a:pt x="1279220" y="281805"/>
                  <a:pt x="1344706" y="259976"/>
                </a:cubicBezTo>
                <a:lnTo>
                  <a:pt x="1371600" y="251012"/>
                </a:lnTo>
                <a:cubicBezTo>
                  <a:pt x="1382568" y="272946"/>
                  <a:pt x="1393216" y="290015"/>
                  <a:pt x="1398494" y="313765"/>
                </a:cubicBezTo>
                <a:cubicBezTo>
                  <a:pt x="1412805" y="378166"/>
                  <a:pt x="1404975" y="380874"/>
                  <a:pt x="1416424" y="457200"/>
                </a:cubicBezTo>
                <a:cubicBezTo>
                  <a:pt x="1420945" y="487337"/>
                  <a:pt x="1426962" y="517283"/>
                  <a:pt x="1434353" y="546847"/>
                </a:cubicBezTo>
                <a:cubicBezTo>
                  <a:pt x="1437341" y="558800"/>
                  <a:pt x="1433853" y="574818"/>
                  <a:pt x="1443318" y="582706"/>
                </a:cubicBezTo>
                <a:cubicBezTo>
                  <a:pt x="1455023" y="592460"/>
                  <a:pt x="1473009" y="589890"/>
                  <a:pt x="1488141" y="591670"/>
                </a:cubicBezTo>
                <a:cubicBezTo>
                  <a:pt x="1523878" y="595874"/>
                  <a:pt x="1559859" y="597647"/>
                  <a:pt x="1595718" y="600635"/>
                </a:cubicBezTo>
                <a:cubicBezTo>
                  <a:pt x="1659727" y="621972"/>
                  <a:pt x="1633781" y="608082"/>
                  <a:pt x="1676400" y="636494"/>
                </a:cubicBezTo>
                <a:cubicBezTo>
                  <a:pt x="1682377" y="645459"/>
                  <a:pt x="1687865" y="654769"/>
                  <a:pt x="1694330" y="663388"/>
                </a:cubicBezTo>
                <a:cubicBezTo>
                  <a:pt x="1712146" y="687143"/>
                  <a:pt x="1733861" y="715201"/>
                  <a:pt x="1757083" y="735106"/>
                </a:cubicBezTo>
                <a:cubicBezTo>
                  <a:pt x="1768427" y="744829"/>
                  <a:pt x="1780783" y="753316"/>
                  <a:pt x="1792941" y="762000"/>
                </a:cubicBezTo>
                <a:cubicBezTo>
                  <a:pt x="1806783" y="771887"/>
                  <a:pt x="1840181" y="794279"/>
                  <a:pt x="1855694" y="797859"/>
                </a:cubicBezTo>
                <a:cubicBezTo>
                  <a:pt x="1882061" y="803944"/>
                  <a:pt x="1909483" y="803835"/>
                  <a:pt x="1936377" y="806823"/>
                </a:cubicBezTo>
                <a:cubicBezTo>
                  <a:pt x="1954306" y="803835"/>
                  <a:pt x="1975374" y="808424"/>
                  <a:pt x="1990165" y="797859"/>
                </a:cubicBezTo>
                <a:cubicBezTo>
                  <a:pt x="2000191" y="790698"/>
                  <a:pt x="1996714" y="774082"/>
                  <a:pt x="1999130" y="762000"/>
                </a:cubicBezTo>
                <a:cubicBezTo>
                  <a:pt x="2002695" y="744176"/>
                  <a:pt x="2004843" y="726095"/>
                  <a:pt x="2008094" y="708212"/>
                </a:cubicBezTo>
                <a:cubicBezTo>
                  <a:pt x="2033169" y="570296"/>
                  <a:pt x="1999589" y="768206"/>
                  <a:pt x="2026024" y="609600"/>
                </a:cubicBezTo>
                <a:cubicBezTo>
                  <a:pt x="2034989" y="612588"/>
                  <a:pt x="2044466" y="614339"/>
                  <a:pt x="2052918" y="618565"/>
                </a:cubicBezTo>
                <a:cubicBezTo>
                  <a:pt x="2069471" y="626842"/>
                  <a:pt x="2118038" y="665755"/>
                  <a:pt x="2124636" y="672353"/>
                </a:cubicBezTo>
                <a:cubicBezTo>
                  <a:pt x="2135201" y="682918"/>
                  <a:pt x="2140965" y="697647"/>
                  <a:pt x="2151530" y="708212"/>
                </a:cubicBezTo>
                <a:cubicBezTo>
                  <a:pt x="2159148" y="715830"/>
                  <a:pt x="2169805" y="719677"/>
                  <a:pt x="2178424" y="726141"/>
                </a:cubicBezTo>
                <a:cubicBezTo>
                  <a:pt x="2205681" y="746584"/>
                  <a:pt x="2230757" y="769995"/>
                  <a:pt x="2259106" y="788894"/>
                </a:cubicBezTo>
                <a:cubicBezTo>
                  <a:pt x="2268071" y="794870"/>
                  <a:pt x="2276363" y="802005"/>
                  <a:pt x="2286000" y="806823"/>
                </a:cubicBezTo>
                <a:cubicBezTo>
                  <a:pt x="2294452" y="811049"/>
                  <a:pt x="2303929" y="812800"/>
                  <a:pt x="2312894" y="815788"/>
                </a:cubicBezTo>
                <a:cubicBezTo>
                  <a:pt x="2330824" y="803835"/>
                  <a:pt x="2349444" y="792858"/>
                  <a:pt x="2366683" y="779929"/>
                </a:cubicBezTo>
                <a:cubicBezTo>
                  <a:pt x="2378636" y="770964"/>
                  <a:pt x="2389729" y="760722"/>
                  <a:pt x="2402541" y="753035"/>
                </a:cubicBezTo>
                <a:cubicBezTo>
                  <a:pt x="2469778" y="712693"/>
                  <a:pt x="2440571" y="737190"/>
                  <a:pt x="2510118" y="708212"/>
                </a:cubicBezTo>
                <a:cubicBezTo>
                  <a:pt x="2603465" y="669317"/>
                  <a:pt x="2524539" y="689190"/>
                  <a:pt x="2608730" y="672353"/>
                </a:cubicBezTo>
                <a:cubicBezTo>
                  <a:pt x="2617695" y="666376"/>
                  <a:pt x="2625721" y="658667"/>
                  <a:pt x="2635624" y="654423"/>
                </a:cubicBezTo>
                <a:cubicBezTo>
                  <a:pt x="2646949" y="649570"/>
                  <a:pt x="2659456" y="648132"/>
                  <a:pt x="2671483" y="645459"/>
                </a:cubicBezTo>
                <a:cubicBezTo>
                  <a:pt x="2773866" y="622708"/>
                  <a:pt x="2664749" y="649384"/>
                  <a:pt x="2752165" y="627529"/>
                </a:cubicBezTo>
                <a:cubicBezTo>
                  <a:pt x="2799977" y="630517"/>
                  <a:pt x="2848836" y="626102"/>
                  <a:pt x="2895600" y="636494"/>
                </a:cubicBezTo>
                <a:cubicBezTo>
                  <a:pt x="2906118" y="638831"/>
                  <a:pt x="2910695" y="652993"/>
                  <a:pt x="2913530" y="663388"/>
                </a:cubicBezTo>
                <a:cubicBezTo>
                  <a:pt x="2919869" y="686631"/>
                  <a:pt x="2918184" y="711403"/>
                  <a:pt x="2922494" y="735106"/>
                </a:cubicBezTo>
                <a:cubicBezTo>
                  <a:pt x="2924184" y="744403"/>
                  <a:pt x="2928863" y="752914"/>
                  <a:pt x="2931459" y="762000"/>
                </a:cubicBezTo>
                <a:cubicBezTo>
                  <a:pt x="2934844" y="773847"/>
                  <a:pt x="2936098" y="786323"/>
                  <a:pt x="2940424" y="797859"/>
                </a:cubicBezTo>
                <a:cubicBezTo>
                  <a:pt x="2945116" y="810372"/>
                  <a:pt x="2953661" y="821204"/>
                  <a:pt x="2958353" y="833717"/>
                </a:cubicBezTo>
                <a:cubicBezTo>
                  <a:pt x="2962679" y="845253"/>
                  <a:pt x="2962465" y="858251"/>
                  <a:pt x="2967318" y="869576"/>
                </a:cubicBezTo>
                <a:cubicBezTo>
                  <a:pt x="2971562" y="879479"/>
                  <a:pt x="2980429" y="886833"/>
                  <a:pt x="2985247" y="896470"/>
                </a:cubicBezTo>
                <a:cubicBezTo>
                  <a:pt x="3019469" y="964915"/>
                  <a:pt x="2956080" y="872523"/>
                  <a:pt x="3021106" y="959223"/>
                </a:cubicBezTo>
                <a:cubicBezTo>
                  <a:pt x="3025656" y="977422"/>
                  <a:pt x="3031319" y="1003969"/>
                  <a:pt x="3039036" y="1021976"/>
                </a:cubicBezTo>
                <a:cubicBezTo>
                  <a:pt x="3044300" y="1034259"/>
                  <a:pt x="3051701" y="1045552"/>
                  <a:pt x="3056965" y="1057835"/>
                </a:cubicBezTo>
                <a:cubicBezTo>
                  <a:pt x="3060687" y="1066521"/>
                  <a:pt x="3062020" y="1076126"/>
                  <a:pt x="3065930" y="1084729"/>
                </a:cubicBezTo>
                <a:cubicBezTo>
                  <a:pt x="3076990" y="1109061"/>
                  <a:pt x="3091863" y="1131631"/>
                  <a:pt x="3101789" y="1156447"/>
                </a:cubicBezTo>
                <a:cubicBezTo>
                  <a:pt x="3134014" y="1237011"/>
                  <a:pt x="3102479" y="1175240"/>
                  <a:pt x="3137647" y="1219200"/>
                </a:cubicBezTo>
                <a:cubicBezTo>
                  <a:pt x="3144378" y="1227613"/>
                  <a:pt x="3147300" y="1239197"/>
                  <a:pt x="3155577" y="1246094"/>
                </a:cubicBezTo>
                <a:cubicBezTo>
                  <a:pt x="3165843" y="1254649"/>
                  <a:pt x="3179483" y="1258047"/>
                  <a:pt x="3191436" y="1264023"/>
                </a:cubicBezTo>
                <a:cubicBezTo>
                  <a:pt x="3334909" y="1255825"/>
                  <a:pt x="3425044" y="1270275"/>
                  <a:pt x="3541059" y="1237129"/>
                </a:cubicBezTo>
                <a:cubicBezTo>
                  <a:pt x="3550145" y="1234533"/>
                  <a:pt x="3558988" y="1231153"/>
                  <a:pt x="3567953" y="1228165"/>
                </a:cubicBezTo>
                <a:cubicBezTo>
                  <a:pt x="3573930" y="1246094"/>
                  <a:pt x="3577431" y="1265049"/>
                  <a:pt x="3585883" y="1281953"/>
                </a:cubicBezTo>
                <a:cubicBezTo>
                  <a:pt x="3591859" y="1293906"/>
                  <a:pt x="3599120" y="1305299"/>
                  <a:pt x="3603812" y="1317812"/>
                </a:cubicBezTo>
                <a:cubicBezTo>
                  <a:pt x="3610718" y="1336228"/>
                  <a:pt x="3617478" y="1381441"/>
                  <a:pt x="3621741" y="1398494"/>
                </a:cubicBezTo>
                <a:cubicBezTo>
                  <a:pt x="3624033" y="1407661"/>
                  <a:pt x="3627718" y="1416423"/>
                  <a:pt x="3630706" y="1425388"/>
                </a:cubicBezTo>
                <a:cubicBezTo>
                  <a:pt x="3654612" y="1419412"/>
                  <a:pt x="3679266" y="1415880"/>
                  <a:pt x="3702424" y="1407459"/>
                </a:cubicBezTo>
                <a:cubicBezTo>
                  <a:pt x="3712550" y="1403777"/>
                  <a:pt x="3719900" y="1394762"/>
                  <a:pt x="3729318" y="1389529"/>
                </a:cubicBezTo>
                <a:cubicBezTo>
                  <a:pt x="3746841" y="1379794"/>
                  <a:pt x="3764602" y="1370345"/>
                  <a:pt x="3783106" y="1362635"/>
                </a:cubicBezTo>
                <a:cubicBezTo>
                  <a:pt x="3783119" y="1362630"/>
                  <a:pt x="3890671" y="1326782"/>
                  <a:pt x="3890683" y="1326776"/>
                </a:cubicBezTo>
                <a:cubicBezTo>
                  <a:pt x="3978539" y="1282848"/>
                  <a:pt x="3909271" y="1314312"/>
                  <a:pt x="3998259" y="1281953"/>
                </a:cubicBezTo>
                <a:cubicBezTo>
                  <a:pt x="4013382" y="1276454"/>
                  <a:pt x="4027471" y="1267926"/>
                  <a:pt x="4043083" y="1264023"/>
                </a:cubicBezTo>
                <a:cubicBezTo>
                  <a:pt x="4063582" y="1258898"/>
                  <a:pt x="4084965" y="1258354"/>
                  <a:pt x="4105836" y="1255059"/>
                </a:cubicBezTo>
                <a:cubicBezTo>
                  <a:pt x="4216883" y="1237525"/>
                  <a:pt x="4180445" y="1248117"/>
                  <a:pt x="4240306" y="1228165"/>
                </a:cubicBezTo>
                <a:cubicBezTo>
                  <a:pt x="4249271" y="1243106"/>
                  <a:pt x="4261245" y="1256613"/>
                  <a:pt x="4267200" y="1272988"/>
                </a:cubicBezTo>
                <a:cubicBezTo>
                  <a:pt x="4273412" y="1290070"/>
                  <a:pt x="4274822" y="1308649"/>
                  <a:pt x="4276165" y="1326776"/>
                </a:cubicBezTo>
                <a:cubicBezTo>
                  <a:pt x="4283070" y="1419989"/>
                  <a:pt x="4275649" y="1485818"/>
                  <a:pt x="4294094" y="1568823"/>
                </a:cubicBezTo>
                <a:cubicBezTo>
                  <a:pt x="4296144" y="1578048"/>
                  <a:pt x="4300071" y="1586752"/>
                  <a:pt x="4303059" y="1595717"/>
                </a:cubicBezTo>
                <a:cubicBezTo>
                  <a:pt x="4341906" y="1592729"/>
                  <a:pt x="4380877" y="1591055"/>
                  <a:pt x="4419600" y="1586753"/>
                </a:cubicBezTo>
                <a:cubicBezTo>
                  <a:pt x="4434744" y="1585070"/>
                  <a:pt x="4449280" y="1579471"/>
                  <a:pt x="4464424" y="1577788"/>
                </a:cubicBezTo>
                <a:cubicBezTo>
                  <a:pt x="4503147" y="1573485"/>
                  <a:pt x="4542118" y="1571811"/>
                  <a:pt x="4580965" y="1568823"/>
                </a:cubicBezTo>
                <a:cubicBezTo>
                  <a:pt x="4622800" y="1571811"/>
                  <a:pt x="4666233" y="1565953"/>
                  <a:pt x="4706471" y="1577788"/>
                </a:cubicBezTo>
                <a:cubicBezTo>
                  <a:pt x="4728113" y="1584153"/>
                  <a:pt x="4735548" y="1622907"/>
                  <a:pt x="4742330" y="1640541"/>
                </a:cubicBezTo>
                <a:cubicBezTo>
                  <a:pt x="4753884" y="1670580"/>
                  <a:pt x="4768012" y="1699655"/>
                  <a:pt x="4778189" y="1730188"/>
                </a:cubicBezTo>
                <a:cubicBezTo>
                  <a:pt x="4781177" y="1739153"/>
                  <a:pt x="4783431" y="1748397"/>
                  <a:pt x="4787153" y="1757082"/>
                </a:cubicBezTo>
                <a:cubicBezTo>
                  <a:pt x="4792417" y="1769365"/>
                  <a:pt x="4800120" y="1780533"/>
                  <a:pt x="4805083" y="1792941"/>
                </a:cubicBezTo>
                <a:cubicBezTo>
                  <a:pt x="4832553" y="1861616"/>
                  <a:pt x="4806577" y="1830293"/>
                  <a:pt x="4840941" y="1864659"/>
                </a:cubicBezTo>
                <a:cubicBezTo>
                  <a:pt x="4876800" y="1858682"/>
                  <a:pt x="4914030" y="1858224"/>
                  <a:pt x="4948518" y="1846729"/>
                </a:cubicBezTo>
                <a:cubicBezTo>
                  <a:pt x="4969831" y="1839625"/>
                  <a:pt x="4988762" y="1832552"/>
                  <a:pt x="5011271" y="1828800"/>
                </a:cubicBezTo>
                <a:cubicBezTo>
                  <a:pt x="5052956" y="1821852"/>
                  <a:pt x="5095779" y="1821119"/>
                  <a:pt x="5136777" y="1810870"/>
                </a:cubicBezTo>
                <a:cubicBezTo>
                  <a:pt x="5160683" y="1804894"/>
                  <a:pt x="5184188" y="1796992"/>
                  <a:pt x="5208494" y="1792941"/>
                </a:cubicBezTo>
                <a:cubicBezTo>
                  <a:pt x="5256022" y="1785020"/>
                  <a:pt x="5304682" y="1784462"/>
                  <a:pt x="5351930" y="1775012"/>
                </a:cubicBezTo>
                <a:cubicBezTo>
                  <a:pt x="5381812" y="1769035"/>
                  <a:pt x="5411518" y="1762092"/>
                  <a:pt x="5441577" y="1757082"/>
                </a:cubicBezTo>
                <a:cubicBezTo>
                  <a:pt x="5465341" y="1753121"/>
                  <a:pt x="5489444" y="1751524"/>
                  <a:pt x="5513294" y="1748117"/>
                </a:cubicBezTo>
                <a:cubicBezTo>
                  <a:pt x="5553459" y="1742379"/>
                  <a:pt x="5573278" y="1737914"/>
                  <a:pt x="5611906" y="1730188"/>
                </a:cubicBezTo>
                <a:cubicBezTo>
                  <a:pt x="5632824" y="1733176"/>
                  <a:pt x="5655350" y="1730571"/>
                  <a:pt x="5674659" y="1739153"/>
                </a:cubicBezTo>
                <a:cubicBezTo>
                  <a:pt x="5684505" y="1743529"/>
                  <a:pt x="5684970" y="1758428"/>
                  <a:pt x="5692589" y="1766047"/>
                </a:cubicBezTo>
                <a:cubicBezTo>
                  <a:pt x="5700208" y="1773665"/>
                  <a:pt x="5710518" y="1778000"/>
                  <a:pt x="5719483" y="1783976"/>
                </a:cubicBezTo>
                <a:cubicBezTo>
                  <a:pt x="5737412" y="1819835"/>
                  <a:pt x="5765408" y="1852240"/>
                  <a:pt x="5773271" y="1891553"/>
                </a:cubicBezTo>
                <a:cubicBezTo>
                  <a:pt x="5783361" y="1942003"/>
                  <a:pt x="5778722" y="1932952"/>
                  <a:pt x="5800165" y="1981200"/>
                </a:cubicBezTo>
                <a:cubicBezTo>
                  <a:pt x="5863006" y="2122597"/>
                  <a:pt x="5778356" y="1928621"/>
                  <a:pt x="5836024" y="2043953"/>
                </a:cubicBezTo>
                <a:cubicBezTo>
                  <a:pt x="5840250" y="2052405"/>
                  <a:pt x="5842001" y="2061882"/>
                  <a:pt x="5844989" y="2070847"/>
                </a:cubicBezTo>
                <a:cubicBezTo>
                  <a:pt x="5868895" y="2067859"/>
                  <a:pt x="5892614" y="2061882"/>
                  <a:pt x="5916706" y="2061882"/>
                </a:cubicBezTo>
                <a:cubicBezTo>
                  <a:pt x="5970577" y="2061882"/>
                  <a:pt x="6024421" y="2065970"/>
                  <a:pt x="6078071" y="2070847"/>
                </a:cubicBezTo>
                <a:cubicBezTo>
                  <a:pt x="6093545" y="2072254"/>
                  <a:pt x="6124907" y="2083471"/>
                  <a:pt x="6140824" y="2088776"/>
                </a:cubicBezTo>
                <a:cubicBezTo>
                  <a:pt x="6146800" y="2094753"/>
                  <a:pt x="6154405" y="2099458"/>
                  <a:pt x="6158753" y="2106706"/>
                </a:cubicBezTo>
                <a:cubicBezTo>
                  <a:pt x="6169746" y="2125028"/>
                  <a:pt x="6173320" y="2173936"/>
                  <a:pt x="6176683" y="2187388"/>
                </a:cubicBezTo>
                <a:cubicBezTo>
                  <a:pt x="6181267" y="2205723"/>
                  <a:pt x="6181249" y="2227812"/>
                  <a:pt x="6194612" y="2241176"/>
                </a:cubicBezTo>
                <a:lnTo>
                  <a:pt x="6212541" y="2259106"/>
                </a:lnTo>
                <a:cubicBezTo>
                  <a:pt x="6227482" y="2250141"/>
                  <a:pt x="6241780" y="2240004"/>
                  <a:pt x="6257365" y="2232212"/>
                </a:cubicBezTo>
                <a:cubicBezTo>
                  <a:pt x="6339334" y="2191228"/>
                  <a:pt x="6263907" y="2238203"/>
                  <a:pt x="6355977" y="2196353"/>
                </a:cubicBezTo>
                <a:cubicBezTo>
                  <a:pt x="6446911" y="2155019"/>
                  <a:pt x="6351769" y="2177631"/>
                  <a:pt x="6454589" y="2160494"/>
                </a:cubicBezTo>
                <a:cubicBezTo>
                  <a:pt x="6478495" y="2166470"/>
                  <a:pt x="6504673" y="2166623"/>
                  <a:pt x="6526306" y="2178423"/>
                </a:cubicBezTo>
                <a:cubicBezTo>
                  <a:pt x="6539423" y="2185578"/>
                  <a:pt x="6545787" y="2201309"/>
                  <a:pt x="6553200" y="2214282"/>
                </a:cubicBezTo>
                <a:cubicBezTo>
                  <a:pt x="6563935" y="2233068"/>
                  <a:pt x="6565227" y="2268292"/>
                  <a:pt x="6571130" y="2286000"/>
                </a:cubicBezTo>
                <a:cubicBezTo>
                  <a:pt x="6575356" y="2298678"/>
                  <a:pt x="6583795" y="2309576"/>
                  <a:pt x="6589059" y="2321859"/>
                </a:cubicBezTo>
                <a:cubicBezTo>
                  <a:pt x="6592781" y="2330545"/>
                  <a:pt x="6591342" y="2342071"/>
                  <a:pt x="6598024" y="2348753"/>
                </a:cubicBezTo>
                <a:cubicBezTo>
                  <a:pt x="6604706" y="2355435"/>
                  <a:pt x="6615491" y="2357067"/>
                  <a:pt x="6624918" y="2357717"/>
                </a:cubicBezTo>
                <a:cubicBezTo>
                  <a:pt x="6702485" y="2363066"/>
                  <a:pt x="6780306" y="2363694"/>
                  <a:pt x="6858000" y="2366682"/>
                </a:cubicBezTo>
                <a:cubicBezTo>
                  <a:pt x="6910164" y="2418846"/>
                  <a:pt x="6837315" y="2343652"/>
                  <a:pt x="6893859" y="2411506"/>
                </a:cubicBezTo>
                <a:cubicBezTo>
                  <a:pt x="6901975" y="2421246"/>
                  <a:pt x="6911788" y="2429435"/>
                  <a:pt x="6920753" y="2438400"/>
                </a:cubicBezTo>
                <a:cubicBezTo>
                  <a:pt x="6923741" y="2447365"/>
                  <a:pt x="6923815" y="2457915"/>
                  <a:pt x="6929718" y="2465294"/>
                </a:cubicBezTo>
                <a:cubicBezTo>
                  <a:pt x="6936449" y="2473707"/>
                  <a:pt x="6948994" y="2475605"/>
                  <a:pt x="6956612" y="2483223"/>
                </a:cubicBezTo>
                <a:cubicBezTo>
                  <a:pt x="6964230" y="2490841"/>
                  <a:pt x="6968565" y="2501152"/>
                  <a:pt x="6974541" y="2510117"/>
                </a:cubicBezTo>
                <a:cubicBezTo>
                  <a:pt x="7049247" y="2507129"/>
                  <a:pt x="7124083" y="2506480"/>
                  <a:pt x="7198659" y="2501153"/>
                </a:cubicBezTo>
                <a:cubicBezTo>
                  <a:pt x="7208085" y="2500480"/>
                  <a:pt x="7216328" y="2494238"/>
                  <a:pt x="7225553" y="2492188"/>
                </a:cubicBezTo>
                <a:cubicBezTo>
                  <a:pt x="7243297" y="2488245"/>
                  <a:pt x="7261458" y="2486474"/>
                  <a:pt x="7279341" y="2483223"/>
                </a:cubicBezTo>
                <a:cubicBezTo>
                  <a:pt x="7294332" y="2480497"/>
                  <a:pt x="7308985" y="2475579"/>
                  <a:pt x="7324165" y="2474259"/>
                </a:cubicBezTo>
                <a:cubicBezTo>
                  <a:pt x="7377834" y="2469592"/>
                  <a:pt x="7431742" y="2468282"/>
                  <a:pt x="7485530" y="2465294"/>
                </a:cubicBezTo>
                <a:cubicBezTo>
                  <a:pt x="7494495" y="2477247"/>
                  <a:pt x="7505742" y="2487789"/>
                  <a:pt x="7512424" y="2501153"/>
                </a:cubicBezTo>
                <a:cubicBezTo>
                  <a:pt x="7553627" y="2583559"/>
                  <a:pt x="7507776" y="2532365"/>
                  <a:pt x="7548283" y="2572870"/>
                </a:cubicBezTo>
                <a:cubicBezTo>
                  <a:pt x="7551271" y="2581835"/>
                  <a:pt x="7547981" y="2597912"/>
                  <a:pt x="7557247" y="2599765"/>
                </a:cubicBezTo>
                <a:cubicBezTo>
                  <a:pt x="7588165" y="2605949"/>
                  <a:pt x="7591562" y="2573643"/>
                  <a:pt x="7611036" y="2563906"/>
                </a:cubicBezTo>
                <a:cubicBezTo>
                  <a:pt x="7622056" y="2558396"/>
                  <a:pt x="7634772" y="2557145"/>
                  <a:pt x="7646894" y="2554941"/>
                </a:cubicBezTo>
                <a:cubicBezTo>
                  <a:pt x="7764693" y="2533522"/>
                  <a:pt x="7664162" y="2557346"/>
                  <a:pt x="7745506" y="2537012"/>
                </a:cubicBezTo>
                <a:cubicBezTo>
                  <a:pt x="7814235" y="2540000"/>
                  <a:pt x="7883390" y="2537780"/>
                  <a:pt x="7951694" y="2545976"/>
                </a:cubicBezTo>
                <a:cubicBezTo>
                  <a:pt x="7960086" y="2546983"/>
                  <a:pt x="7963024" y="2558626"/>
                  <a:pt x="7969624" y="2563906"/>
                </a:cubicBezTo>
                <a:cubicBezTo>
                  <a:pt x="7978037" y="2570637"/>
                  <a:pt x="7987553" y="2575859"/>
                  <a:pt x="7996518" y="2581835"/>
                </a:cubicBezTo>
                <a:cubicBezTo>
                  <a:pt x="8002494" y="2590800"/>
                  <a:pt x="8010203" y="2598826"/>
                  <a:pt x="8014447" y="2608729"/>
                </a:cubicBezTo>
                <a:cubicBezTo>
                  <a:pt x="8019300" y="2620054"/>
                  <a:pt x="8019872" y="2632787"/>
                  <a:pt x="8023412" y="2644588"/>
                </a:cubicBezTo>
                <a:cubicBezTo>
                  <a:pt x="8040869" y="2702780"/>
                  <a:pt x="8033069" y="2685968"/>
                  <a:pt x="8059271" y="2725270"/>
                </a:cubicBezTo>
                <a:cubicBezTo>
                  <a:pt x="8070349" y="2758504"/>
                  <a:pt x="8076688" y="2747939"/>
                  <a:pt x="8050306" y="2761129"/>
                </a:cubicBezTo>
                <a:lnTo>
                  <a:pt x="26894" y="2770094"/>
                </a:lnTo>
                <a:lnTo>
                  <a:pt x="0" y="251012"/>
                </a:lnTo>
                <a:close/>
              </a:path>
            </a:pathLst>
          </a:custGeom>
          <a:solidFill>
            <a:schemeClr val="bg1">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a:extLst>
              <a:ext uri="{FF2B5EF4-FFF2-40B4-BE49-F238E27FC236}">
                <a16:creationId xmlns:a16="http://schemas.microsoft.com/office/drawing/2014/main" id="{E0740C82-6A60-42E7-B8C8-E6EDA05848E3}"/>
              </a:ext>
            </a:extLst>
          </p:cNvPr>
          <p:cNvGrpSpPr/>
          <p:nvPr/>
        </p:nvGrpSpPr>
        <p:grpSpPr>
          <a:xfrm>
            <a:off x="1751850" y="2762966"/>
            <a:ext cx="1098543" cy="2197087"/>
            <a:chOff x="1671550" y="1819574"/>
            <a:chExt cx="1098543" cy="2197087"/>
          </a:xfrm>
        </p:grpSpPr>
        <p:grpSp>
          <p:nvGrpSpPr>
            <p:cNvPr id="13" name="Group 12">
              <a:extLst>
                <a:ext uri="{FF2B5EF4-FFF2-40B4-BE49-F238E27FC236}">
                  <a16:creationId xmlns:a16="http://schemas.microsoft.com/office/drawing/2014/main" id="{CDC33EC9-97C7-4CB8-B927-60951A2006FD}"/>
                </a:ext>
              </a:extLst>
            </p:cNvPr>
            <p:cNvGrpSpPr/>
            <p:nvPr/>
          </p:nvGrpSpPr>
          <p:grpSpPr>
            <a:xfrm>
              <a:off x="1671550" y="2515319"/>
              <a:ext cx="1098543" cy="1501342"/>
              <a:chOff x="1060057" y="2176758"/>
              <a:chExt cx="728283" cy="995320"/>
            </a:xfrm>
          </p:grpSpPr>
          <p:cxnSp>
            <p:nvCxnSpPr>
              <p:cNvPr id="6" name="Straight Connector 5">
                <a:extLst>
                  <a:ext uri="{FF2B5EF4-FFF2-40B4-BE49-F238E27FC236}">
                    <a16:creationId xmlns:a16="http://schemas.microsoft.com/office/drawing/2014/main" id="{10ECB15E-A4F5-4973-854D-F6438A6D7DD2}"/>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5CA073-35EA-41D7-9F94-5D0A5B21E2F5}"/>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CF856E-DB2C-44F6-9BDD-4EFE7C6C7504}"/>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E1F148-E019-4943-820A-57E25F5A2A39}"/>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3DB0764A-9BD8-46AC-ACBE-BEAD7A6F03FB}"/>
                </a:ext>
              </a:extLst>
            </p:cNvPr>
            <p:cNvPicPr>
              <a:picLocks noChangeAspect="1"/>
            </p:cNvPicPr>
            <p:nvPr/>
          </p:nvPicPr>
          <p:blipFill rotWithShape="1">
            <a:blip r:embed="rId3"/>
            <a:srcRect r="11310" b="21052"/>
            <a:stretch/>
          </p:blipFill>
          <p:spPr>
            <a:xfrm>
              <a:off x="1721679" y="1819574"/>
              <a:ext cx="755469" cy="732362"/>
            </a:xfrm>
            <a:prstGeom prst="rect">
              <a:avLst/>
            </a:prstGeom>
          </p:spPr>
        </p:pic>
      </p:grpSp>
      <p:grpSp>
        <p:nvGrpSpPr>
          <p:cNvPr id="9" name="Group 8">
            <a:extLst>
              <a:ext uri="{FF2B5EF4-FFF2-40B4-BE49-F238E27FC236}">
                <a16:creationId xmlns:a16="http://schemas.microsoft.com/office/drawing/2014/main" id="{99F8954F-7CA2-4510-B75C-9D8DC66AAD51}"/>
              </a:ext>
            </a:extLst>
          </p:cNvPr>
          <p:cNvGrpSpPr/>
          <p:nvPr/>
        </p:nvGrpSpPr>
        <p:grpSpPr>
          <a:xfrm>
            <a:off x="4185714" y="4282009"/>
            <a:ext cx="1098543" cy="1501342"/>
            <a:chOff x="1060057" y="2176758"/>
            <a:chExt cx="728283" cy="995320"/>
          </a:xfrm>
        </p:grpSpPr>
        <p:cxnSp>
          <p:nvCxnSpPr>
            <p:cNvPr id="11" name="Straight Connector 10">
              <a:extLst>
                <a:ext uri="{FF2B5EF4-FFF2-40B4-BE49-F238E27FC236}">
                  <a16:creationId xmlns:a16="http://schemas.microsoft.com/office/drawing/2014/main" id="{B27B63C8-1952-487D-91DE-75D104CF67BD}"/>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A98FC5-FD14-439A-926A-88227F1C8258}"/>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4367CF-242C-4AD6-82FD-FC4340C15619}"/>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3B7557-8F55-4AA7-812F-FF45F4785D00}"/>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39DCC1-EE61-4C95-818B-E18F27FCC1BD}"/>
              </a:ext>
            </a:extLst>
          </p:cNvPr>
          <p:cNvGrpSpPr/>
          <p:nvPr/>
        </p:nvGrpSpPr>
        <p:grpSpPr>
          <a:xfrm>
            <a:off x="6815776" y="5173943"/>
            <a:ext cx="1098543" cy="1501342"/>
            <a:chOff x="1060057" y="2176758"/>
            <a:chExt cx="728283" cy="995320"/>
          </a:xfrm>
        </p:grpSpPr>
        <p:cxnSp>
          <p:nvCxnSpPr>
            <p:cNvPr id="34" name="Straight Connector 33">
              <a:extLst>
                <a:ext uri="{FF2B5EF4-FFF2-40B4-BE49-F238E27FC236}">
                  <a16:creationId xmlns:a16="http://schemas.microsoft.com/office/drawing/2014/main" id="{E1E01226-3FD8-42AC-9C7A-A7BA2CAE7F4F}"/>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62C7B4-B946-4065-AE8D-BE15C7302DA1}"/>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E5BC20-15D6-4FD1-943E-A6D8C90E74AB}"/>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8DB069-E07B-432C-A6E4-468ACDBFF30D}"/>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3CED3841-51E5-405B-8C3F-D5AB08B8F013}"/>
              </a:ext>
            </a:extLst>
          </p:cNvPr>
          <p:cNvPicPr>
            <a:picLocks noChangeAspect="1"/>
          </p:cNvPicPr>
          <p:nvPr/>
        </p:nvPicPr>
        <p:blipFill>
          <a:blip r:embed="rId4"/>
          <a:stretch>
            <a:fillRect/>
          </a:stretch>
        </p:blipFill>
        <p:spPr>
          <a:xfrm>
            <a:off x="654478" y="5248128"/>
            <a:ext cx="1938587" cy="1263260"/>
          </a:xfrm>
          <a:prstGeom prst="rect">
            <a:avLst/>
          </a:prstGeom>
        </p:spPr>
      </p:pic>
      <p:sp>
        <p:nvSpPr>
          <p:cNvPr id="53" name="Title 1">
            <a:extLst>
              <a:ext uri="{FF2B5EF4-FFF2-40B4-BE49-F238E27FC236}">
                <a16:creationId xmlns:a16="http://schemas.microsoft.com/office/drawing/2014/main" id="{24709FFE-6AB9-48BA-B275-4F729ADC7EFC}"/>
              </a:ext>
            </a:extLst>
          </p:cNvPr>
          <p:cNvSpPr>
            <a:spLocks noGrp="1"/>
          </p:cNvSpPr>
          <p:nvPr>
            <p:ph type="title"/>
          </p:nvPr>
        </p:nvSpPr>
        <p:spPr>
          <a:xfrm>
            <a:off x="880784" y="230697"/>
            <a:ext cx="7242744" cy="1262845"/>
          </a:xfrm>
        </p:spPr>
        <p:txBody>
          <a:bodyPr>
            <a:normAutofit/>
          </a:bodyPr>
          <a:lstStyle/>
          <a:p>
            <a:r>
              <a:rPr lang="en-GB" sz="3200" dirty="0"/>
              <a:t>Do </a:t>
            </a:r>
            <a:r>
              <a:rPr lang="en-GB" sz="3200" i="1" dirty="0"/>
              <a:t>Littorina</a:t>
            </a:r>
            <a:r>
              <a:rPr lang="en-GB" sz="3200" dirty="0"/>
              <a:t> vary in size with shore height?</a:t>
            </a:r>
          </a:p>
        </p:txBody>
      </p:sp>
      <p:pic>
        <p:nvPicPr>
          <p:cNvPr id="48" name="Picture 47" descr="A close up of a measure&#10;&#10;Description automatically generated">
            <a:extLst>
              <a:ext uri="{FF2B5EF4-FFF2-40B4-BE49-F238E27FC236}">
                <a16:creationId xmlns:a16="http://schemas.microsoft.com/office/drawing/2014/main" id="{06451FAF-800B-44FD-A5B7-764107FD54C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80970" y="3497041"/>
            <a:ext cx="1896567" cy="950259"/>
          </a:xfrm>
          <a:prstGeom prst="rect">
            <a:avLst/>
          </a:prstGeom>
        </p:spPr>
      </p:pic>
      <p:pic>
        <p:nvPicPr>
          <p:cNvPr id="50" name="Picture 49" descr="A pencil and paper&#10;&#10;Description automatically generated">
            <a:extLst>
              <a:ext uri="{FF2B5EF4-FFF2-40B4-BE49-F238E27FC236}">
                <a16:creationId xmlns:a16="http://schemas.microsoft.com/office/drawing/2014/main" id="{0FB2B311-3E2A-4DE4-9296-25C00BF63D6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070280" y="2380422"/>
            <a:ext cx="1358798" cy="903035"/>
          </a:xfrm>
          <a:prstGeom prst="rect">
            <a:avLst/>
          </a:prstGeom>
        </p:spPr>
      </p:pic>
      <p:grpSp>
        <p:nvGrpSpPr>
          <p:cNvPr id="65" name="Group 64">
            <a:extLst>
              <a:ext uri="{FF2B5EF4-FFF2-40B4-BE49-F238E27FC236}">
                <a16:creationId xmlns:a16="http://schemas.microsoft.com/office/drawing/2014/main" id="{122C9DB0-27BC-4B61-8C51-A23B754B5B5E}"/>
              </a:ext>
            </a:extLst>
          </p:cNvPr>
          <p:cNvGrpSpPr/>
          <p:nvPr/>
        </p:nvGrpSpPr>
        <p:grpSpPr>
          <a:xfrm>
            <a:off x="2823275" y="3172936"/>
            <a:ext cx="108000" cy="1532030"/>
            <a:chOff x="3802093" y="1402950"/>
            <a:chExt cx="108000" cy="1532030"/>
          </a:xfrm>
        </p:grpSpPr>
        <p:sp>
          <p:nvSpPr>
            <p:cNvPr id="66" name="Rectangle: Rounded Corners 65">
              <a:extLst>
                <a:ext uri="{FF2B5EF4-FFF2-40B4-BE49-F238E27FC236}">
                  <a16:creationId xmlns:a16="http://schemas.microsoft.com/office/drawing/2014/main" id="{BCC1095A-A609-4F56-9C80-CC84C8C9A90E}"/>
                </a:ext>
              </a:extLst>
            </p:cNvPr>
            <p:cNvSpPr/>
            <p:nvPr/>
          </p:nvSpPr>
          <p:spPr>
            <a:xfrm>
              <a:off x="3802093" y="1402950"/>
              <a:ext cx="108000" cy="153203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9966798F-DDE2-4306-8750-6E496AF7680F}"/>
                </a:ext>
              </a:extLst>
            </p:cNvPr>
            <p:cNvSpPr/>
            <p:nvPr/>
          </p:nvSpPr>
          <p:spPr>
            <a:xfrm>
              <a:off x="3802093" y="1631576"/>
              <a:ext cx="108000" cy="8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65903B8-F860-4B11-9BB4-73F35EAA81B3}"/>
                </a:ext>
              </a:extLst>
            </p:cNvPr>
            <p:cNvSpPr/>
            <p:nvPr/>
          </p:nvSpPr>
          <p:spPr>
            <a:xfrm>
              <a:off x="3802093" y="2483248"/>
              <a:ext cx="108000" cy="8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716CEF1A-45E2-4972-9C95-08916968AC63}"/>
                </a:ext>
              </a:extLst>
            </p:cNvPr>
            <p:cNvSpPr/>
            <p:nvPr/>
          </p:nvSpPr>
          <p:spPr>
            <a:xfrm>
              <a:off x="3802093" y="2035711"/>
              <a:ext cx="108000" cy="889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2" name="Picture 71">
            <a:extLst>
              <a:ext uri="{FF2B5EF4-FFF2-40B4-BE49-F238E27FC236}">
                <a16:creationId xmlns:a16="http://schemas.microsoft.com/office/drawing/2014/main" id="{FAB7E3AB-1946-4AF0-BA80-E0EDCDCD801D}"/>
              </a:ext>
            </a:extLst>
          </p:cNvPr>
          <p:cNvPicPr>
            <a:picLocks noChangeAspect="1"/>
          </p:cNvPicPr>
          <p:nvPr/>
        </p:nvPicPr>
        <p:blipFill>
          <a:blip r:embed="rId4"/>
          <a:stretch>
            <a:fillRect/>
          </a:stretch>
        </p:blipFill>
        <p:spPr>
          <a:xfrm>
            <a:off x="4571624" y="6152738"/>
            <a:ext cx="1065430" cy="694277"/>
          </a:xfrm>
          <a:prstGeom prst="rect">
            <a:avLst/>
          </a:prstGeom>
        </p:spPr>
      </p:pic>
      <p:pic>
        <p:nvPicPr>
          <p:cNvPr id="60" name="Picture 59" descr="A screen shot of an open computer sitting on top of each other&#10;&#10;Description automatically generated">
            <a:extLst>
              <a:ext uri="{FF2B5EF4-FFF2-40B4-BE49-F238E27FC236}">
                <a16:creationId xmlns:a16="http://schemas.microsoft.com/office/drawing/2014/main" id="{10C565E7-737C-459D-A4E9-866D6246D5B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853623" y="1346740"/>
            <a:ext cx="2220983" cy="2220983"/>
          </a:xfrm>
          <a:prstGeom prst="rect">
            <a:avLst/>
          </a:prstGeom>
        </p:spPr>
      </p:pic>
      <p:pic>
        <p:nvPicPr>
          <p:cNvPr id="4097" name="Picture 4096" descr="A picture containing object, black, sitting, small&#10;&#10;Description automatically generated">
            <a:extLst>
              <a:ext uri="{FF2B5EF4-FFF2-40B4-BE49-F238E27FC236}">
                <a16:creationId xmlns:a16="http://schemas.microsoft.com/office/drawing/2014/main" id="{245D7D8A-3E49-4D4D-8156-FA6E3FF6757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851028" y="4208420"/>
            <a:ext cx="639168" cy="639168"/>
          </a:xfrm>
          <a:prstGeom prst="rect">
            <a:avLst/>
          </a:prstGeom>
        </p:spPr>
      </p:pic>
      <p:pic>
        <p:nvPicPr>
          <p:cNvPr id="1026" name="Picture 2" descr="Guillaume Latombe, Ph.D. | Personal research website about ...">
            <a:extLst>
              <a:ext uri="{FF2B5EF4-FFF2-40B4-BE49-F238E27FC236}">
                <a16:creationId xmlns:a16="http://schemas.microsoft.com/office/drawing/2014/main" id="{63F6F072-A69A-E0DE-5BC2-E6A7420DC7F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 r="-4163" b="17338"/>
          <a:stretch/>
        </p:blipFill>
        <p:spPr bwMode="auto">
          <a:xfrm>
            <a:off x="6774635" y="4203325"/>
            <a:ext cx="1068417" cy="1034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bert PHILLIMORE | Reader | PhD | The University of Edinburgh, Edinburgh |  UoE | Institute of Evolutionary Biology | Research profile">
            <a:extLst>
              <a:ext uri="{FF2B5EF4-FFF2-40B4-BE49-F238E27FC236}">
                <a16:creationId xmlns:a16="http://schemas.microsoft.com/office/drawing/2014/main" id="{07502707-C323-2E56-5B2D-AC9B3151242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224" t="12146" r="32009" b="34374"/>
          <a:stretch/>
        </p:blipFill>
        <p:spPr bwMode="auto">
          <a:xfrm>
            <a:off x="4232480" y="3242817"/>
            <a:ext cx="823599" cy="108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24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1952625" y="1123950"/>
            <a:ext cx="4133850"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15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3067050" y="1096883"/>
            <a:ext cx="4133850"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1609725"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50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4275116" y="1096883"/>
            <a:ext cx="2925783"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2720161"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849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2AEAB4-3D83-47F7-A0BE-49C8E212CB65}"/>
              </a:ext>
            </a:extLst>
          </p:cNvPr>
          <p:cNvSpPr/>
          <p:nvPr/>
        </p:nvSpPr>
        <p:spPr>
          <a:xfrm>
            <a:off x="180730" y="2867722"/>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40000" lnSpcReduction="20000"/>
          </a:bodyPr>
          <a:lstStyle/>
          <a:p>
            <a:pPr algn="ctr"/>
            <a:r>
              <a:rPr lang="en-GB" sz="3400" dirty="0">
                <a:solidFill>
                  <a:schemeClr val="tx1"/>
                </a:solidFill>
              </a:rPr>
              <a:t>Collect data </a:t>
            </a:r>
          </a:p>
          <a:p>
            <a:pPr algn="ctr"/>
            <a:r>
              <a:rPr lang="en-GB" sz="2500" dirty="0">
                <a:solidFill>
                  <a:schemeClr val="tx1"/>
                </a:solidFill>
              </a:rPr>
              <a:t>And/</a:t>
            </a:r>
            <a:r>
              <a:rPr lang="en-GB" sz="2400" dirty="0">
                <a:solidFill>
                  <a:schemeClr val="tx1"/>
                </a:solidFill>
              </a:rPr>
              <a:t>or inherit dodgy dataset in excel spreadsheet with some unannotated code from previous student</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7FCF8F18-24D2-4394-8441-097E6E5CEC50}"/>
              </a:ext>
            </a:extLst>
          </p:cNvPr>
          <p:cNvSpPr/>
          <p:nvPr/>
        </p:nvSpPr>
        <p:spPr>
          <a:xfrm>
            <a:off x="2697899" y="3316418"/>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92500"/>
          </a:bodyPr>
          <a:lstStyle/>
          <a:p>
            <a:pPr algn="ctr"/>
            <a:r>
              <a:rPr lang="en-US" sz="2400" dirty="0">
                <a:solidFill>
                  <a:schemeClr val="tx1"/>
                </a:solidFill>
              </a:rPr>
              <a:t>W</a:t>
            </a:r>
            <a:r>
              <a:rPr lang="en-GB" sz="2400" dirty="0">
                <a:solidFill>
                  <a:schemeClr val="tx1"/>
                </a:solidFill>
              </a:rPr>
              <a:t>rite code to analyse data</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D79B5414-63D2-48BE-9356-DA3A0CCE2364}"/>
              </a:ext>
            </a:extLst>
          </p:cNvPr>
          <p:cNvCxnSpPr>
            <a:cxnSpLocks/>
            <a:endCxn id="84" idx="0"/>
          </p:cNvCxnSpPr>
          <p:nvPr/>
        </p:nvCxnSpPr>
        <p:spPr>
          <a:xfrm>
            <a:off x="1031722" y="3877372"/>
            <a:ext cx="45543" cy="44619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38D43C-9722-4A41-B05D-AD5B14886B8B}"/>
              </a:ext>
            </a:extLst>
          </p:cNvPr>
          <p:cNvCxnSpPr>
            <a:cxnSpLocks/>
            <a:stCxn id="11" idx="2"/>
            <a:endCxn id="21" idx="0"/>
          </p:cNvCxnSpPr>
          <p:nvPr/>
        </p:nvCxnSpPr>
        <p:spPr>
          <a:xfrm flipH="1">
            <a:off x="1748338" y="4326068"/>
            <a:ext cx="1899123" cy="98626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2ECBAB-3C8F-483D-8341-B9D0FBFA5825}"/>
              </a:ext>
            </a:extLst>
          </p:cNvPr>
          <p:cNvCxnSpPr>
            <a:cxnSpLocks/>
            <a:stCxn id="29" idx="2"/>
            <a:endCxn id="6" idx="0"/>
          </p:cNvCxnSpPr>
          <p:nvPr/>
        </p:nvCxnSpPr>
        <p:spPr>
          <a:xfrm>
            <a:off x="1031723" y="2540828"/>
            <a:ext cx="49120" cy="32689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57B9384-44B6-408E-B9D4-820FFC09DFB3}"/>
              </a:ext>
            </a:extLst>
          </p:cNvPr>
          <p:cNvSpPr/>
          <p:nvPr/>
        </p:nvSpPr>
        <p:spPr>
          <a:xfrm>
            <a:off x="8253428" y="2665259"/>
            <a:ext cx="3496743" cy="4066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r>
              <a:rPr lang="en-GB" sz="1600" b="1" dirty="0">
                <a:solidFill>
                  <a:schemeClr val="tx1"/>
                </a:solidFill>
              </a:rPr>
              <a:t>Eventually submit to journal</a:t>
            </a:r>
            <a:endParaRPr lang="en-US" sz="1600" b="1" dirty="0">
              <a:solidFill>
                <a:schemeClr val="tx1"/>
              </a:solidFill>
            </a:endParaRPr>
          </a:p>
        </p:txBody>
      </p:sp>
      <p:sp>
        <p:nvSpPr>
          <p:cNvPr id="29" name="Rectangle: Rounded Corners 28">
            <a:extLst>
              <a:ext uri="{FF2B5EF4-FFF2-40B4-BE49-F238E27FC236}">
                <a16:creationId xmlns:a16="http://schemas.microsoft.com/office/drawing/2014/main" id="{1854F0AE-BE16-4B35-8460-A8F7529A1D7A}"/>
              </a:ext>
            </a:extLst>
          </p:cNvPr>
          <p:cNvSpPr/>
          <p:nvPr/>
        </p:nvSpPr>
        <p:spPr>
          <a:xfrm>
            <a:off x="131610" y="1531178"/>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normAutofit fontScale="62500" lnSpcReduction="20000"/>
          </a:bodyPr>
          <a:lstStyle/>
          <a:p>
            <a:pPr algn="ctr"/>
            <a:r>
              <a:rPr lang="en-GB" sz="2400" b="1" dirty="0">
                <a:solidFill>
                  <a:schemeClr val="tx1"/>
                </a:solidFill>
              </a:rPr>
              <a:t>Research Question based on some previous weird result</a:t>
            </a:r>
            <a:endParaRPr lang="en-US" sz="2400" b="1" dirty="0">
              <a:solidFill>
                <a:schemeClr val="tx1"/>
              </a:solidFill>
            </a:endParaRPr>
          </a:p>
        </p:txBody>
      </p:sp>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838199" y="-138489"/>
            <a:ext cx="10515600" cy="1325563"/>
          </a:xfrm>
        </p:spPr>
        <p:txBody>
          <a:bodyPr/>
          <a:lstStyle/>
          <a:p>
            <a:pPr algn="ctr"/>
            <a:r>
              <a:rPr lang="en-US" dirty="0"/>
              <a:t>Life of a research project - reality.</a:t>
            </a:r>
            <a:endParaRPr lang="en-GB" dirty="0"/>
          </a:p>
        </p:txBody>
      </p:sp>
      <p:cxnSp>
        <p:nvCxnSpPr>
          <p:cNvPr id="5" name="Straight Arrow Connector 4">
            <a:extLst>
              <a:ext uri="{FF2B5EF4-FFF2-40B4-BE49-F238E27FC236}">
                <a16:creationId xmlns:a16="http://schemas.microsoft.com/office/drawing/2014/main" id="{0D5148CD-A2D4-F290-ADDA-D5CEB9BAD0DE}"/>
              </a:ext>
            </a:extLst>
          </p:cNvPr>
          <p:cNvCxnSpPr>
            <a:cxnSpLocks/>
          </p:cNvCxnSpPr>
          <p:nvPr/>
        </p:nvCxnSpPr>
        <p:spPr>
          <a:xfrm>
            <a:off x="4597022" y="381874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AA7E433-E1BA-65EA-EA19-DC61DA32B508}"/>
              </a:ext>
            </a:extLst>
          </p:cNvPr>
          <p:cNvSpPr/>
          <p:nvPr/>
        </p:nvSpPr>
        <p:spPr>
          <a:xfrm>
            <a:off x="2697899" y="1477751"/>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70000" lnSpcReduction="20000"/>
          </a:bodyPr>
          <a:lstStyle/>
          <a:p>
            <a:pPr algn="ctr"/>
            <a:r>
              <a:rPr lang="en-US" sz="2400" dirty="0">
                <a:solidFill>
                  <a:schemeClr val="tx1"/>
                </a:solidFill>
              </a:rPr>
              <a:t>Edit code and test on data with a new script</a:t>
            </a:r>
          </a:p>
        </p:txBody>
      </p:sp>
      <p:cxnSp>
        <p:nvCxnSpPr>
          <p:cNvPr id="10" name="Straight Arrow Connector 9">
            <a:extLst>
              <a:ext uri="{FF2B5EF4-FFF2-40B4-BE49-F238E27FC236}">
                <a16:creationId xmlns:a16="http://schemas.microsoft.com/office/drawing/2014/main" id="{B73FCCC3-2DB0-D9AF-5CC0-E4E2BC0B7DCD}"/>
              </a:ext>
            </a:extLst>
          </p:cNvPr>
          <p:cNvCxnSpPr>
            <a:cxnSpLocks/>
          </p:cNvCxnSpPr>
          <p:nvPr/>
        </p:nvCxnSpPr>
        <p:spPr>
          <a:xfrm flipV="1">
            <a:off x="3788639" y="2487401"/>
            <a:ext cx="75695" cy="82651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F2AB24-562C-D910-9DD3-B68B9CB30304}"/>
              </a:ext>
            </a:extLst>
          </p:cNvPr>
          <p:cNvCxnSpPr>
            <a:cxnSpLocks/>
          </p:cNvCxnSpPr>
          <p:nvPr/>
        </p:nvCxnSpPr>
        <p:spPr>
          <a:xfrm flipH="1">
            <a:off x="3354228" y="2487401"/>
            <a:ext cx="60802" cy="84331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1C59BBC-5651-3640-8CE4-482E6E0F1C49}"/>
              </a:ext>
            </a:extLst>
          </p:cNvPr>
          <p:cNvSpPr/>
          <p:nvPr/>
        </p:nvSpPr>
        <p:spPr>
          <a:xfrm>
            <a:off x="798776" y="5312328"/>
            <a:ext cx="1899123" cy="1009650"/>
          </a:xfrm>
          <a:prstGeom prst="roundRect">
            <a:avLst/>
          </a:prstGeom>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normAutofit fontScale="62500" lnSpcReduction="20000"/>
          </a:bodyPr>
          <a:lstStyle/>
          <a:p>
            <a:pPr algn="ctr"/>
            <a:r>
              <a:rPr lang="en-US" sz="2400" dirty="0">
                <a:solidFill>
                  <a:schemeClr val="tx1"/>
                </a:solidFill>
              </a:rPr>
              <a:t>Find some random problem with the data that needs fixed</a:t>
            </a:r>
          </a:p>
        </p:txBody>
      </p:sp>
      <p:cxnSp>
        <p:nvCxnSpPr>
          <p:cNvPr id="25" name="Straight Arrow Connector 24">
            <a:extLst>
              <a:ext uri="{FF2B5EF4-FFF2-40B4-BE49-F238E27FC236}">
                <a16:creationId xmlns:a16="http://schemas.microsoft.com/office/drawing/2014/main" id="{BDBB3C47-D4C4-C975-8B8B-991850365359}"/>
              </a:ext>
            </a:extLst>
          </p:cNvPr>
          <p:cNvCxnSpPr>
            <a:cxnSpLocks/>
            <a:endCxn id="84" idx="2"/>
          </p:cNvCxnSpPr>
          <p:nvPr/>
        </p:nvCxnSpPr>
        <p:spPr>
          <a:xfrm flipH="1" flipV="1">
            <a:off x="1077265" y="4920813"/>
            <a:ext cx="518673" cy="39151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8104E2DA-0A45-F024-8A16-9866BC9DDA34}"/>
              </a:ext>
            </a:extLst>
          </p:cNvPr>
          <p:cNvSpPr/>
          <p:nvPr/>
        </p:nvSpPr>
        <p:spPr>
          <a:xfrm>
            <a:off x="5249213" y="3313917"/>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62500" lnSpcReduction="20000"/>
          </a:bodyPr>
          <a:lstStyle/>
          <a:p>
            <a:pPr algn="ctr"/>
            <a:r>
              <a:rPr lang="en-GB" sz="2400" dirty="0">
                <a:solidFill>
                  <a:schemeClr val="tx1"/>
                </a:solidFill>
              </a:rPr>
              <a:t>Start writing and realise you made some bad decisions </a:t>
            </a:r>
            <a:endParaRPr lang="en-US" sz="2400" dirty="0">
              <a:solidFill>
                <a:schemeClr val="tx1"/>
              </a:solidFill>
            </a:endParaRPr>
          </a:p>
        </p:txBody>
      </p:sp>
      <p:cxnSp>
        <p:nvCxnSpPr>
          <p:cNvPr id="40" name="Straight Arrow Connector 39">
            <a:extLst>
              <a:ext uri="{FF2B5EF4-FFF2-40B4-BE49-F238E27FC236}">
                <a16:creationId xmlns:a16="http://schemas.microsoft.com/office/drawing/2014/main" id="{6A6E1402-F922-6BA5-8BD7-D7DE02C547A6}"/>
              </a:ext>
            </a:extLst>
          </p:cNvPr>
          <p:cNvCxnSpPr>
            <a:cxnSpLocks/>
          </p:cNvCxnSpPr>
          <p:nvPr/>
        </p:nvCxnSpPr>
        <p:spPr>
          <a:xfrm flipH="1" flipV="1">
            <a:off x="4597022" y="1967246"/>
            <a:ext cx="1552304" cy="133134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131A8C-E22D-EF05-FFC5-B27285F6CE94}"/>
              </a:ext>
            </a:extLst>
          </p:cNvPr>
          <p:cNvCxnSpPr>
            <a:cxnSpLocks/>
            <a:stCxn id="35" idx="2"/>
            <a:endCxn id="21" idx="3"/>
          </p:cNvCxnSpPr>
          <p:nvPr/>
        </p:nvCxnSpPr>
        <p:spPr>
          <a:xfrm flipH="1">
            <a:off x="2697899" y="4323567"/>
            <a:ext cx="3451427" cy="149358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05040D3-1A8B-3534-B290-B89CFC55DB87}"/>
              </a:ext>
            </a:extLst>
          </p:cNvPr>
          <p:cNvSpPr/>
          <p:nvPr/>
        </p:nvSpPr>
        <p:spPr>
          <a:xfrm>
            <a:off x="6207970" y="1303144"/>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62500" lnSpcReduction="20000"/>
          </a:bodyPr>
          <a:lstStyle/>
          <a:p>
            <a:pPr algn="ctr"/>
            <a:r>
              <a:rPr lang="en-GB" sz="2400" dirty="0">
                <a:solidFill>
                  <a:schemeClr val="tx1"/>
                </a:solidFill>
              </a:rPr>
              <a:t>Oh a cool new method came out, we need to use it</a:t>
            </a:r>
            <a:endParaRPr lang="en-US" sz="2400" dirty="0">
              <a:solidFill>
                <a:schemeClr val="tx1"/>
              </a:solidFill>
            </a:endParaRPr>
          </a:p>
        </p:txBody>
      </p:sp>
      <p:cxnSp>
        <p:nvCxnSpPr>
          <p:cNvPr id="48" name="Straight Arrow Connector 47">
            <a:extLst>
              <a:ext uri="{FF2B5EF4-FFF2-40B4-BE49-F238E27FC236}">
                <a16:creationId xmlns:a16="http://schemas.microsoft.com/office/drawing/2014/main" id="{9BD395BF-A813-F7A1-79ED-B4CC4267A58E}"/>
              </a:ext>
            </a:extLst>
          </p:cNvPr>
          <p:cNvCxnSpPr>
            <a:cxnSpLocks/>
            <a:stCxn id="35" idx="0"/>
            <a:endCxn id="47" idx="2"/>
          </p:cNvCxnSpPr>
          <p:nvPr/>
        </p:nvCxnSpPr>
        <p:spPr>
          <a:xfrm flipV="1">
            <a:off x="6149326" y="2312794"/>
            <a:ext cx="958757" cy="100112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58E9601-C9AA-712C-6600-4B15BCA6F731}"/>
              </a:ext>
            </a:extLst>
          </p:cNvPr>
          <p:cNvCxnSpPr>
            <a:cxnSpLocks/>
            <a:stCxn id="47" idx="1"/>
            <a:endCxn id="11" idx="3"/>
          </p:cNvCxnSpPr>
          <p:nvPr/>
        </p:nvCxnSpPr>
        <p:spPr>
          <a:xfrm flipH="1">
            <a:off x="4597022" y="1807969"/>
            <a:ext cx="1610948" cy="201327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F7899177-CE86-EFB5-3270-E3EBD1028CCF}"/>
              </a:ext>
            </a:extLst>
          </p:cNvPr>
          <p:cNvSpPr/>
          <p:nvPr/>
        </p:nvSpPr>
        <p:spPr>
          <a:xfrm>
            <a:off x="8827813" y="1640222"/>
            <a:ext cx="3110619" cy="596392"/>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70000" lnSpcReduction="20000"/>
          </a:bodyPr>
          <a:lstStyle/>
          <a:p>
            <a:pPr algn="ctr"/>
            <a:r>
              <a:rPr lang="en-GB" sz="2400" dirty="0">
                <a:solidFill>
                  <a:schemeClr val="tx1"/>
                </a:solidFill>
              </a:rPr>
              <a:t>Manuscript_new_v6_usethisone</a:t>
            </a:r>
          </a:p>
          <a:p>
            <a:pPr algn="ctr"/>
            <a:r>
              <a:rPr lang="en-GB" sz="2400" dirty="0">
                <a:solidFill>
                  <a:schemeClr val="tx1"/>
                </a:solidFill>
              </a:rPr>
              <a:t>Analysis_real_updated_11111</a:t>
            </a:r>
          </a:p>
        </p:txBody>
      </p:sp>
      <p:cxnSp>
        <p:nvCxnSpPr>
          <p:cNvPr id="56" name="Straight Arrow Connector 55">
            <a:extLst>
              <a:ext uri="{FF2B5EF4-FFF2-40B4-BE49-F238E27FC236}">
                <a16:creationId xmlns:a16="http://schemas.microsoft.com/office/drawing/2014/main" id="{B1FB421D-1DD0-215C-3ABB-601CF88E0261}"/>
              </a:ext>
            </a:extLst>
          </p:cNvPr>
          <p:cNvCxnSpPr>
            <a:cxnSpLocks/>
            <a:stCxn id="47" idx="3"/>
            <a:endCxn id="92" idx="1"/>
          </p:cNvCxnSpPr>
          <p:nvPr/>
        </p:nvCxnSpPr>
        <p:spPr>
          <a:xfrm flipV="1">
            <a:off x="8008195" y="1158636"/>
            <a:ext cx="386255" cy="64933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6C1ACCD-08DB-3DCC-0B2A-28FA904092FA}"/>
              </a:ext>
            </a:extLst>
          </p:cNvPr>
          <p:cNvSpPr/>
          <p:nvPr/>
        </p:nvSpPr>
        <p:spPr>
          <a:xfrm>
            <a:off x="8176883" y="3176830"/>
            <a:ext cx="2057659" cy="504825"/>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55000" lnSpcReduction="20000"/>
          </a:bodyPr>
          <a:lstStyle/>
          <a:p>
            <a:pPr algn="ctr"/>
            <a:r>
              <a:rPr lang="en-GB" sz="2400" dirty="0">
                <a:solidFill>
                  <a:schemeClr val="tx1"/>
                </a:solidFill>
              </a:rPr>
              <a:t>BTW the Journal requires raw data</a:t>
            </a:r>
            <a:endParaRPr lang="en-US" sz="2400" dirty="0">
              <a:solidFill>
                <a:schemeClr val="tx1"/>
              </a:solidFill>
            </a:endParaRPr>
          </a:p>
        </p:txBody>
      </p:sp>
      <p:sp>
        <p:nvSpPr>
          <p:cNvPr id="60" name="Rectangle: Rounded Corners 59">
            <a:extLst>
              <a:ext uri="{FF2B5EF4-FFF2-40B4-BE49-F238E27FC236}">
                <a16:creationId xmlns:a16="http://schemas.microsoft.com/office/drawing/2014/main" id="{9847FEA0-0867-CE29-37B5-C3CF50F69535}"/>
              </a:ext>
            </a:extLst>
          </p:cNvPr>
          <p:cNvSpPr/>
          <p:nvPr/>
        </p:nvSpPr>
        <p:spPr>
          <a:xfrm>
            <a:off x="10344909" y="3429000"/>
            <a:ext cx="1405262" cy="647173"/>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55000" lnSpcReduction="20000"/>
          </a:bodyPr>
          <a:lstStyle/>
          <a:p>
            <a:pPr algn="ctr"/>
            <a:r>
              <a:rPr lang="en-US" sz="2400" dirty="0">
                <a:solidFill>
                  <a:schemeClr val="tx1"/>
                </a:solidFill>
              </a:rPr>
              <a:t>Also we need all the scripts you wrote</a:t>
            </a:r>
          </a:p>
        </p:txBody>
      </p:sp>
      <p:cxnSp>
        <p:nvCxnSpPr>
          <p:cNvPr id="61" name="Straight Arrow Connector 60">
            <a:extLst>
              <a:ext uri="{FF2B5EF4-FFF2-40B4-BE49-F238E27FC236}">
                <a16:creationId xmlns:a16="http://schemas.microsoft.com/office/drawing/2014/main" id="{1668C559-FAD9-E91B-48CA-12386CBD9432}"/>
              </a:ext>
            </a:extLst>
          </p:cNvPr>
          <p:cNvCxnSpPr>
            <a:cxnSpLocks/>
            <a:stCxn id="55" idx="2"/>
            <a:endCxn id="26" idx="0"/>
          </p:cNvCxnSpPr>
          <p:nvPr/>
        </p:nvCxnSpPr>
        <p:spPr>
          <a:xfrm flipH="1">
            <a:off x="10001800" y="2236614"/>
            <a:ext cx="381323" cy="42864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E84A015-D5F9-6B99-8F61-E7E2BD7EA9A0}"/>
              </a:ext>
            </a:extLst>
          </p:cNvPr>
          <p:cNvCxnSpPr>
            <a:cxnSpLocks/>
          </p:cNvCxnSpPr>
          <p:nvPr/>
        </p:nvCxnSpPr>
        <p:spPr>
          <a:xfrm flipH="1">
            <a:off x="9334430" y="3072983"/>
            <a:ext cx="64157" cy="22560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4289684-6F3F-42F9-C400-CBB2CC09D629}"/>
              </a:ext>
            </a:extLst>
          </p:cNvPr>
          <p:cNvCxnSpPr>
            <a:cxnSpLocks/>
            <a:endCxn id="60" idx="1"/>
          </p:cNvCxnSpPr>
          <p:nvPr/>
        </p:nvCxnSpPr>
        <p:spPr>
          <a:xfrm>
            <a:off x="9295871" y="3665591"/>
            <a:ext cx="1049038" cy="8699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89B34C6A-CD8C-8E8B-5171-C2981219F6A4}"/>
              </a:ext>
            </a:extLst>
          </p:cNvPr>
          <p:cNvSpPr/>
          <p:nvPr/>
        </p:nvSpPr>
        <p:spPr>
          <a:xfrm>
            <a:off x="5530502" y="4625746"/>
            <a:ext cx="2057660"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fontScale="77500" lnSpcReduction="20000"/>
          </a:bodyPr>
          <a:lstStyle/>
          <a:p>
            <a:pPr algn="ctr"/>
            <a:r>
              <a:rPr lang="en-GB" sz="1600" dirty="0">
                <a:solidFill>
                  <a:schemeClr val="tx1"/>
                </a:solidFill>
              </a:rPr>
              <a:t>Reviewer 2: OMG this model is terrible, why not that model, and also please collect this extra data</a:t>
            </a:r>
            <a:endParaRPr lang="en-US" sz="1600" dirty="0">
              <a:solidFill>
                <a:schemeClr val="tx1"/>
              </a:solidFill>
            </a:endParaRPr>
          </a:p>
        </p:txBody>
      </p:sp>
      <p:cxnSp>
        <p:nvCxnSpPr>
          <p:cNvPr id="70" name="Straight Arrow Connector 69">
            <a:extLst>
              <a:ext uri="{FF2B5EF4-FFF2-40B4-BE49-F238E27FC236}">
                <a16:creationId xmlns:a16="http://schemas.microsoft.com/office/drawing/2014/main" id="{57A46190-15E9-5245-9CB6-0B5D9E77BB30}"/>
              </a:ext>
            </a:extLst>
          </p:cNvPr>
          <p:cNvCxnSpPr>
            <a:cxnSpLocks/>
            <a:stCxn id="69" idx="3"/>
            <a:endCxn id="79" idx="1"/>
          </p:cNvCxnSpPr>
          <p:nvPr/>
        </p:nvCxnSpPr>
        <p:spPr>
          <a:xfrm>
            <a:off x="7588162" y="5130571"/>
            <a:ext cx="1151481" cy="24729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0EDB0E7-ADC6-2AB4-4DAA-65653E1F766D}"/>
              </a:ext>
            </a:extLst>
          </p:cNvPr>
          <p:cNvCxnSpPr>
            <a:cxnSpLocks/>
            <a:stCxn id="69" idx="1"/>
            <a:endCxn id="6" idx="3"/>
          </p:cNvCxnSpPr>
          <p:nvPr/>
        </p:nvCxnSpPr>
        <p:spPr>
          <a:xfrm flipH="1" flipV="1">
            <a:off x="1980955" y="3372547"/>
            <a:ext cx="3549547" cy="175802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AC8B140-8484-6E0E-5C3B-0483E6B2545F}"/>
              </a:ext>
            </a:extLst>
          </p:cNvPr>
          <p:cNvCxnSpPr>
            <a:cxnSpLocks/>
            <a:stCxn id="69" idx="1"/>
            <a:endCxn id="11" idx="2"/>
          </p:cNvCxnSpPr>
          <p:nvPr/>
        </p:nvCxnSpPr>
        <p:spPr>
          <a:xfrm flipH="1" flipV="1">
            <a:off x="3647461" y="4326068"/>
            <a:ext cx="1883041" cy="80450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A930F8-9C39-113F-2EFC-AF5B92860D9B}"/>
              </a:ext>
            </a:extLst>
          </p:cNvPr>
          <p:cNvCxnSpPr>
            <a:cxnSpLocks/>
            <a:stCxn id="69" idx="0"/>
            <a:endCxn id="35" idx="2"/>
          </p:cNvCxnSpPr>
          <p:nvPr/>
        </p:nvCxnSpPr>
        <p:spPr>
          <a:xfrm flipH="1" flipV="1">
            <a:off x="6149326" y="4323567"/>
            <a:ext cx="410006" cy="302179"/>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98F06B3A-B133-CBE8-0C0D-7091F55DC29E}"/>
              </a:ext>
            </a:extLst>
          </p:cNvPr>
          <p:cNvSpPr/>
          <p:nvPr/>
        </p:nvSpPr>
        <p:spPr>
          <a:xfrm>
            <a:off x="8739643" y="5174522"/>
            <a:ext cx="2168988" cy="4066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r>
              <a:rPr lang="en-GB" sz="1600" b="1" dirty="0">
                <a:solidFill>
                  <a:schemeClr val="tx1"/>
                </a:solidFill>
              </a:rPr>
              <a:t>FINALLY ACCEPTED</a:t>
            </a:r>
            <a:endParaRPr lang="en-US" sz="1600" b="1" dirty="0">
              <a:solidFill>
                <a:schemeClr val="tx1"/>
              </a:solidFill>
            </a:endParaRPr>
          </a:p>
        </p:txBody>
      </p:sp>
      <p:sp>
        <p:nvSpPr>
          <p:cNvPr id="80" name="Rectangle: Rounded Corners 79">
            <a:extLst>
              <a:ext uri="{FF2B5EF4-FFF2-40B4-BE49-F238E27FC236}">
                <a16:creationId xmlns:a16="http://schemas.microsoft.com/office/drawing/2014/main" id="{B41C3B9E-33C7-6B40-C47E-54447F3E678E}"/>
              </a:ext>
            </a:extLst>
          </p:cNvPr>
          <p:cNvSpPr/>
          <p:nvPr/>
        </p:nvSpPr>
        <p:spPr>
          <a:xfrm>
            <a:off x="7353315" y="5897639"/>
            <a:ext cx="1800225" cy="77541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normAutofit fontScale="62500" lnSpcReduction="20000"/>
          </a:bodyPr>
          <a:lstStyle/>
          <a:p>
            <a:pPr algn="ctr"/>
            <a:r>
              <a:rPr lang="en-GB" sz="2400" b="1" dirty="0">
                <a:solidFill>
                  <a:schemeClr val="tx1"/>
                </a:solidFill>
              </a:rPr>
              <a:t>New research Question based on your weird result</a:t>
            </a:r>
            <a:endParaRPr lang="en-US" sz="2400" b="1" dirty="0">
              <a:solidFill>
                <a:schemeClr val="tx1"/>
              </a:solidFill>
            </a:endParaRPr>
          </a:p>
        </p:txBody>
      </p:sp>
      <p:sp>
        <p:nvSpPr>
          <p:cNvPr id="81" name="Rectangle: Rounded Corners 80">
            <a:extLst>
              <a:ext uri="{FF2B5EF4-FFF2-40B4-BE49-F238E27FC236}">
                <a16:creationId xmlns:a16="http://schemas.microsoft.com/office/drawing/2014/main" id="{D1D18571-7789-274F-BD9A-D7B508D5DAC6}"/>
              </a:ext>
            </a:extLst>
          </p:cNvPr>
          <p:cNvSpPr/>
          <p:nvPr/>
        </p:nvSpPr>
        <p:spPr>
          <a:xfrm>
            <a:off x="9581183" y="5916324"/>
            <a:ext cx="2168988" cy="775411"/>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62500" lnSpcReduction="20000"/>
          </a:bodyPr>
          <a:lstStyle/>
          <a:p>
            <a:pPr algn="ctr"/>
            <a:r>
              <a:rPr lang="en-US" sz="2400" b="1" dirty="0">
                <a:solidFill>
                  <a:schemeClr val="tx1"/>
                </a:solidFill>
              </a:rPr>
              <a:t>Other researchers: </a:t>
            </a:r>
            <a:r>
              <a:rPr lang="en-US" sz="2400" dirty="0">
                <a:solidFill>
                  <a:schemeClr val="tx1"/>
                </a:solidFill>
              </a:rPr>
              <a:t>what beautiful methods, lets use it for our research</a:t>
            </a:r>
          </a:p>
        </p:txBody>
      </p:sp>
      <p:sp>
        <p:nvSpPr>
          <p:cNvPr id="84" name="Rectangle: Rounded Corners 83">
            <a:extLst>
              <a:ext uri="{FF2B5EF4-FFF2-40B4-BE49-F238E27FC236}">
                <a16:creationId xmlns:a16="http://schemas.microsoft.com/office/drawing/2014/main" id="{830F6AD2-A2A3-8AA5-FFF4-D6F022ED3688}"/>
              </a:ext>
            </a:extLst>
          </p:cNvPr>
          <p:cNvSpPr/>
          <p:nvPr/>
        </p:nvSpPr>
        <p:spPr>
          <a:xfrm>
            <a:off x="373722" y="4323567"/>
            <a:ext cx="1407085" cy="597246"/>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70000" lnSpcReduction="20000"/>
          </a:bodyPr>
          <a:lstStyle/>
          <a:p>
            <a:pPr algn="ctr"/>
            <a:r>
              <a:rPr lang="en-GB" sz="2400" dirty="0">
                <a:solidFill>
                  <a:schemeClr val="tx1"/>
                </a:solidFill>
              </a:rPr>
              <a:t>Clean the data</a:t>
            </a:r>
            <a:endParaRPr lang="en-US" sz="2400" dirty="0">
              <a:solidFill>
                <a:schemeClr val="tx1"/>
              </a:solidFill>
            </a:endParaRPr>
          </a:p>
        </p:txBody>
      </p:sp>
      <p:cxnSp>
        <p:nvCxnSpPr>
          <p:cNvPr id="86" name="Straight Arrow Connector 85">
            <a:extLst>
              <a:ext uri="{FF2B5EF4-FFF2-40B4-BE49-F238E27FC236}">
                <a16:creationId xmlns:a16="http://schemas.microsoft.com/office/drawing/2014/main" id="{6739D122-96E8-6EE4-74ED-1572060F26B2}"/>
              </a:ext>
            </a:extLst>
          </p:cNvPr>
          <p:cNvCxnSpPr>
            <a:cxnSpLocks/>
            <a:endCxn id="11" idx="1"/>
          </p:cNvCxnSpPr>
          <p:nvPr/>
        </p:nvCxnSpPr>
        <p:spPr>
          <a:xfrm flipV="1">
            <a:off x="1780807" y="3821243"/>
            <a:ext cx="917092" cy="81929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D0FA73C3-7FDE-49F0-0BA8-AD953681C0B9}"/>
              </a:ext>
            </a:extLst>
          </p:cNvPr>
          <p:cNvSpPr/>
          <p:nvPr/>
        </p:nvSpPr>
        <p:spPr>
          <a:xfrm>
            <a:off x="8394450" y="955271"/>
            <a:ext cx="1800225" cy="406729"/>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92500" lnSpcReduction="20000"/>
          </a:bodyPr>
          <a:lstStyle/>
          <a:p>
            <a:pPr algn="ctr"/>
            <a:r>
              <a:rPr lang="en-GB" sz="2400" dirty="0">
                <a:solidFill>
                  <a:schemeClr val="tx1"/>
                </a:solidFill>
              </a:rPr>
              <a:t>Finally happy</a:t>
            </a:r>
            <a:endParaRPr lang="en-US" sz="2400" dirty="0">
              <a:solidFill>
                <a:schemeClr val="tx1"/>
              </a:solidFill>
            </a:endParaRPr>
          </a:p>
        </p:txBody>
      </p:sp>
      <p:cxnSp>
        <p:nvCxnSpPr>
          <p:cNvPr id="95" name="Straight Arrow Connector 94">
            <a:extLst>
              <a:ext uri="{FF2B5EF4-FFF2-40B4-BE49-F238E27FC236}">
                <a16:creationId xmlns:a16="http://schemas.microsoft.com/office/drawing/2014/main" id="{F15CB2DC-547A-CF0E-D59C-9ADA65B7FAF3}"/>
              </a:ext>
            </a:extLst>
          </p:cNvPr>
          <p:cNvCxnSpPr>
            <a:cxnSpLocks/>
            <a:stCxn id="92" idx="3"/>
            <a:endCxn id="55" idx="0"/>
          </p:cNvCxnSpPr>
          <p:nvPr/>
        </p:nvCxnSpPr>
        <p:spPr>
          <a:xfrm>
            <a:off x="10194675" y="1158636"/>
            <a:ext cx="188448" cy="48158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98DC49-A8A6-B72D-E1D4-3AAEAFD2F75D}"/>
              </a:ext>
            </a:extLst>
          </p:cNvPr>
          <p:cNvCxnSpPr>
            <a:cxnSpLocks/>
            <a:stCxn id="60" idx="2"/>
            <a:endCxn id="69" idx="3"/>
          </p:cNvCxnSpPr>
          <p:nvPr/>
        </p:nvCxnSpPr>
        <p:spPr>
          <a:xfrm flipH="1">
            <a:off x="7588162" y="4076173"/>
            <a:ext cx="3459378" cy="105439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8AEA86-77B5-7288-16A9-B5323D1561D9}"/>
              </a:ext>
            </a:extLst>
          </p:cNvPr>
          <p:cNvCxnSpPr>
            <a:cxnSpLocks/>
            <a:stCxn id="79" idx="2"/>
          </p:cNvCxnSpPr>
          <p:nvPr/>
        </p:nvCxnSpPr>
        <p:spPr>
          <a:xfrm flipH="1">
            <a:off x="8253427" y="5581212"/>
            <a:ext cx="1570710" cy="33511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B8C4670-4BD5-52B8-98AE-63CE42E4A108}"/>
              </a:ext>
            </a:extLst>
          </p:cNvPr>
          <p:cNvCxnSpPr>
            <a:cxnSpLocks/>
            <a:stCxn id="79" idx="2"/>
            <a:endCxn id="81" idx="0"/>
          </p:cNvCxnSpPr>
          <p:nvPr/>
        </p:nvCxnSpPr>
        <p:spPr>
          <a:xfrm>
            <a:off x="9824137" y="5581212"/>
            <a:ext cx="841540" cy="33511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1659BF0-8B71-F93D-20B6-3818A0E8B898}"/>
              </a:ext>
            </a:extLst>
          </p:cNvPr>
          <p:cNvCxnSpPr>
            <a:cxnSpLocks/>
            <a:stCxn id="8" idx="1"/>
            <a:endCxn id="21" idx="0"/>
          </p:cNvCxnSpPr>
          <p:nvPr/>
        </p:nvCxnSpPr>
        <p:spPr>
          <a:xfrm flipH="1">
            <a:off x="1748338" y="1982576"/>
            <a:ext cx="949561" cy="332975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7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6" grpId="0" animBg="1"/>
      <p:bldP spid="8" grpId="0" animBg="1"/>
      <p:bldP spid="21" grpId="0" animBg="1"/>
      <p:bldP spid="35" grpId="0" animBg="1"/>
      <p:bldP spid="47" grpId="0" animBg="1"/>
      <p:bldP spid="55" grpId="0" animBg="1"/>
      <p:bldP spid="59" grpId="0" animBg="1"/>
      <p:bldP spid="60" grpId="0" animBg="1"/>
      <p:bldP spid="69" grpId="0" animBg="1"/>
      <p:bldP spid="79" grpId="0" animBg="1"/>
      <p:bldP spid="80" grpId="0" animBg="1"/>
      <p:bldP spid="81" grpId="0" animBg="1"/>
      <p:bldP spid="84" grpId="0" animBg="1"/>
      <p:bldP spid="9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3915642"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36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grpSp>
        <p:nvGrpSpPr>
          <p:cNvPr id="6" name="Group 5">
            <a:extLst>
              <a:ext uri="{FF2B5EF4-FFF2-40B4-BE49-F238E27FC236}">
                <a16:creationId xmlns:a16="http://schemas.microsoft.com/office/drawing/2014/main" id="{BAFEA292-D64F-4606-B3F4-3D166EB30BE4}"/>
              </a:ext>
            </a:extLst>
          </p:cNvPr>
          <p:cNvGrpSpPr/>
          <p:nvPr/>
        </p:nvGrpSpPr>
        <p:grpSpPr>
          <a:xfrm>
            <a:off x="6517641" y="927983"/>
            <a:ext cx="4304738" cy="5429542"/>
            <a:chOff x="6654849" y="877932"/>
            <a:chExt cx="3667028" cy="4625202"/>
          </a:xfrm>
        </p:grpSpPr>
        <p:pic>
          <p:nvPicPr>
            <p:cNvPr id="7" name="Picture 6">
              <a:extLst>
                <a:ext uri="{FF2B5EF4-FFF2-40B4-BE49-F238E27FC236}">
                  <a16:creationId xmlns:a16="http://schemas.microsoft.com/office/drawing/2014/main" id="{A66D0A8C-555D-4816-991C-CAEFEF64AC38}"/>
                </a:ext>
              </a:extLst>
            </p:cNvPr>
            <p:cNvPicPr>
              <a:picLocks noChangeAspect="1"/>
            </p:cNvPicPr>
            <p:nvPr/>
          </p:nvPicPr>
          <p:blipFill>
            <a:blip r:embed="rId4"/>
            <a:stretch>
              <a:fillRect/>
            </a:stretch>
          </p:blipFill>
          <p:spPr>
            <a:xfrm>
              <a:off x="6654849" y="1259160"/>
              <a:ext cx="3667028" cy="4243974"/>
            </a:xfrm>
            <a:prstGeom prst="rect">
              <a:avLst/>
            </a:prstGeom>
          </p:spPr>
        </p:pic>
        <p:pic>
          <p:nvPicPr>
            <p:cNvPr id="8" name="Picture 7">
              <a:extLst>
                <a:ext uri="{FF2B5EF4-FFF2-40B4-BE49-F238E27FC236}">
                  <a16:creationId xmlns:a16="http://schemas.microsoft.com/office/drawing/2014/main" id="{9005E3A4-487A-4CC0-891C-E980250BA411}"/>
                </a:ext>
              </a:extLst>
            </p:cNvPr>
            <p:cNvPicPr>
              <a:picLocks noChangeAspect="1"/>
            </p:cNvPicPr>
            <p:nvPr/>
          </p:nvPicPr>
          <p:blipFill>
            <a:blip r:embed="rId5"/>
            <a:stretch>
              <a:fillRect/>
            </a:stretch>
          </p:blipFill>
          <p:spPr>
            <a:xfrm>
              <a:off x="6654849" y="877932"/>
              <a:ext cx="3276600" cy="333375"/>
            </a:xfrm>
            <a:prstGeom prst="rect">
              <a:avLst/>
            </a:prstGeom>
          </p:spPr>
        </p:pic>
      </p:grpSp>
      <p:sp>
        <p:nvSpPr>
          <p:cNvPr id="9" name="TextBox 8">
            <a:extLst>
              <a:ext uri="{FF2B5EF4-FFF2-40B4-BE49-F238E27FC236}">
                <a16:creationId xmlns:a16="http://schemas.microsoft.com/office/drawing/2014/main" id="{37DE64A2-D815-4E40-9077-E7ADDAF99A64}"/>
              </a:ext>
            </a:extLst>
          </p:cNvPr>
          <p:cNvSpPr txBox="1"/>
          <p:nvPr/>
        </p:nvSpPr>
        <p:spPr>
          <a:xfrm>
            <a:off x="6507534" y="298730"/>
            <a:ext cx="2967577" cy="415498"/>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100" b="1" i="0" u="none" strike="noStrike" kern="1200" cap="none" spc="0" normalizeH="0" baseline="0" noProof="0" dirty="0">
                <a:ln>
                  <a:noFill/>
                </a:ln>
                <a:solidFill>
                  <a:srgbClr val="FF0000"/>
                </a:solidFill>
                <a:effectLst/>
                <a:uLnTx/>
                <a:uFillTx/>
                <a:latin typeface="Calibri" panose="020F0502020204030204"/>
                <a:ea typeface="+mn-ea"/>
                <a:cs typeface="+mn-cs"/>
              </a:rPr>
              <a:t>Anscombe’s Quartet:</a:t>
            </a:r>
          </a:p>
        </p:txBody>
      </p:sp>
      <p:pic>
        <p:nvPicPr>
          <p:cNvPr id="7170" name="Picture 2">
            <a:extLst>
              <a:ext uri="{FF2B5EF4-FFF2-40B4-BE49-F238E27FC236}">
                <a16:creationId xmlns:a16="http://schemas.microsoft.com/office/drawing/2014/main" id="{7C6145CD-14FB-4D89-A712-40527442F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1902" y="0"/>
            <a:ext cx="1280098" cy="176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5EC5B22C-9811-4915-BB89-68819EF9A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697" y="283573"/>
            <a:ext cx="6574427" cy="6574427"/>
          </a:xfrm>
          <a:prstGeom prst="rect">
            <a:avLst/>
          </a:prstGeom>
        </p:spPr>
      </p:pic>
    </p:spTree>
    <p:extLst>
      <p:ext uri="{BB962C8B-B14F-4D97-AF65-F5344CB8AC3E}">
        <p14:creationId xmlns:p14="http://schemas.microsoft.com/office/powerpoint/2010/main" val="25554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7050-8218-E460-D46A-7AD6B1CFC398}"/>
              </a:ext>
            </a:extLst>
          </p:cNvPr>
          <p:cNvSpPr>
            <a:spLocks noGrp="1"/>
          </p:cNvSpPr>
          <p:nvPr>
            <p:ph type="title"/>
          </p:nvPr>
        </p:nvSpPr>
        <p:spPr>
          <a:xfrm>
            <a:off x="838200" y="0"/>
            <a:ext cx="10515600" cy="1325563"/>
          </a:xfrm>
        </p:spPr>
        <p:txBody>
          <a:bodyPr/>
          <a:lstStyle/>
          <a:p>
            <a:r>
              <a:rPr lang="en-US" dirty="0"/>
              <a:t>R has its own base graphics.</a:t>
            </a:r>
            <a:endParaRPr lang="en-GB" dirty="0"/>
          </a:p>
        </p:txBody>
      </p:sp>
      <p:sp>
        <p:nvSpPr>
          <p:cNvPr id="3" name="Content Placeholder 2">
            <a:extLst>
              <a:ext uri="{FF2B5EF4-FFF2-40B4-BE49-F238E27FC236}">
                <a16:creationId xmlns:a16="http://schemas.microsoft.com/office/drawing/2014/main" id="{01BABD1C-580C-0B86-CB09-3DBCD07A7435}"/>
              </a:ext>
            </a:extLst>
          </p:cNvPr>
          <p:cNvSpPr>
            <a:spLocks noGrp="1"/>
          </p:cNvSpPr>
          <p:nvPr>
            <p:ph idx="1"/>
          </p:nvPr>
        </p:nvSpPr>
        <p:spPr>
          <a:xfrm>
            <a:off x="942975" y="1373943"/>
            <a:ext cx="10515600" cy="4351338"/>
          </a:xfrm>
        </p:spPr>
        <p:txBody>
          <a:bodyPr>
            <a:normAutofit fontScale="77500" lnSpcReduction="20000"/>
          </a:bodyPr>
          <a:lstStyle/>
          <a:p>
            <a:pPr marL="0" indent="0">
              <a:buNone/>
            </a:pPr>
            <a:r>
              <a:rPr lang="en-GB" dirty="0">
                <a:solidFill>
                  <a:srgbClr val="0070C0"/>
                </a:solidFill>
                <a:latin typeface="Consolas" panose="020B0609020204030204" pitchFamily="49" charset="0"/>
              </a:rPr>
              <a:t>library</a:t>
            </a:r>
            <a:r>
              <a:rPr lang="en-GB" dirty="0">
                <a:latin typeface="Consolas" panose="020B0609020204030204" pitchFamily="49" charset="0"/>
              </a:rPr>
              <a:t>(</a:t>
            </a:r>
            <a:r>
              <a:rPr lang="en-GB" dirty="0" err="1">
                <a:latin typeface="Consolas" panose="020B0609020204030204" pitchFamily="49" charset="0"/>
              </a:rPr>
              <a:t>palmerpenguins</a:t>
            </a:r>
            <a:r>
              <a:rPr lang="en-GB" dirty="0">
                <a:latin typeface="Consolas" panose="020B0609020204030204" pitchFamily="49" charset="0"/>
              </a:rPr>
              <a:t>)</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histogram</a:t>
            </a:r>
          </a:p>
          <a:p>
            <a:pPr marL="0" indent="0">
              <a:buNone/>
            </a:pPr>
            <a:r>
              <a:rPr lang="en-GB" dirty="0">
                <a:latin typeface="Consolas" panose="020B0609020204030204" pitchFamily="49" charset="0"/>
              </a:rPr>
              <a:t>hist(</a:t>
            </a:r>
            <a:r>
              <a:rPr lang="en-GB" dirty="0" err="1">
                <a:latin typeface="Consolas" panose="020B0609020204030204" pitchFamily="49" charset="0"/>
              </a:rPr>
              <a:t>penguins$flipper_length_mm</a:t>
            </a:r>
            <a:r>
              <a:rPr lang="en-GB" dirty="0">
                <a:latin typeface="Consolas" panose="020B0609020204030204" pitchFamily="49" charset="0"/>
              </a:rPr>
              <a:t>)</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scatterplot</a:t>
            </a:r>
          </a:p>
          <a:p>
            <a:pPr marL="0" indent="0">
              <a:buNone/>
            </a:pPr>
            <a:r>
              <a:rPr lang="en-US" dirty="0">
                <a:latin typeface="Consolas" panose="020B0609020204030204" pitchFamily="49" charset="0"/>
              </a:rPr>
              <a:t>plot(</a:t>
            </a:r>
            <a:r>
              <a:rPr lang="en-US" dirty="0" err="1">
                <a:latin typeface="Consolas" panose="020B0609020204030204" pitchFamily="49" charset="0"/>
              </a:rPr>
              <a:t>flipper_length_mm</a:t>
            </a:r>
            <a:r>
              <a:rPr lang="en-US" dirty="0">
                <a:latin typeface="Consolas" panose="020B0609020204030204" pitchFamily="49" charset="0"/>
              </a:rPr>
              <a:t> ~ </a:t>
            </a:r>
            <a:r>
              <a:rPr lang="en-US" dirty="0" err="1">
                <a:latin typeface="Consolas" panose="020B0609020204030204" pitchFamily="49" charset="0"/>
              </a:rPr>
              <a:t>bill_length_mm</a:t>
            </a:r>
            <a:r>
              <a:rPr lang="en-US" dirty="0">
                <a:latin typeface="Consolas" panose="020B0609020204030204" pitchFamily="49" charset="0"/>
              </a:rPr>
              <a:t>,</a:t>
            </a:r>
          </a:p>
          <a:p>
            <a:pPr marL="0" indent="0">
              <a:buNone/>
            </a:pPr>
            <a:r>
              <a:rPr lang="en-US" dirty="0">
                <a:latin typeface="Consolas" panose="020B0609020204030204" pitchFamily="49" charset="0"/>
              </a:rPr>
              <a:t>     data = penguins)</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boxplot</a:t>
            </a:r>
          </a:p>
          <a:p>
            <a:pPr marL="0" indent="0">
              <a:buNone/>
            </a:pPr>
            <a:r>
              <a:rPr lang="en-GB" dirty="0">
                <a:latin typeface="Consolas" panose="020B0609020204030204" pitchFamily="49" charset="0"/>
              </a:rPr>
              <a:t>boxplot(</a:t>
            </a:r>
            <a:r>
              <a:rPr lang="en-GB" dirty="0" err="1">
                <a:latin typeface="Consolas" panose="020B0609020204030204" pitchFamily="49" charset="0"/>
              </a:rPr>
              <a:t>flipper_length_mm</a:t>
            </a:r>
            <a:r>
              <a:rPr lang="en-GB" dirty="0">
                <a:latin typeface="Consolas" panose="020B0609020204030204" pitchFamily="49" charset="0"/>
              </a:rPr>
              <a:t> ~ species,</a:t>
            </a:r>
          </a:p>
          <a:p>
            <a:pPr marL="0" indent="0">
              <a:buNone/>
            </a:pPr>
            <a:r>
              <a:rPr lang="en-GB" dirty="0">
                <a:latin typeface="Consolas" panose="020B0609020204030204" pitchFamily="49" charset="0"/>
              </a:rPr>
              <a:t>        data = penguins)</a:t>
            </a:r>
          </a:p>
        </p:txBody>
      </p:sp>
      <p:sp>
        <p:nvSpPr>
          <p:cNvPr id="5" name="TextBox 4">
            <a:extLst>
              <a:ext uri="{FF2B5EF4-FFF2-40B4-BE49-F238E27FC236}">
                <a16:creationId xmlns:a16="http://schemas.microsoft.com/office/drawing/2014/main" id="{228E606F-30F6-8289-2C9B-6F4AAD62768B}"/>
              </a:ext>
            </a:extLst>
          </p:cNvPr>
          <p:cNvSpPr txBox="1"/>
          <p:nvPr/>
        </p:nvSpPr>
        <p:spPr>
          <a:xfrm>
            <a:off x="838200" y="6289954"/>
            <a:ext cx="84886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Tutorial at: </a:t>
            </a:r>
            <a:r>
              <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hlinkClick r:id="rId2"/>
              </a:rPr>
              <a:t>http://rpubs.com/SusanEJohnston/7953</a:t>
            </a:r>
            <a:endPar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endParaRPr>
          </a:p>
        </p:txBody>
      </p:sp>
      <p:grpSp>
        <p:nvGrpSpPr>
          <p:cNvPr id="12" name="Group 11">
            <a:extLst>
              <a:ext uri="{FF2B5EF4-FFF2-40B4-BE49-F238E27FC236}">
                <a16:creationId xmlns:a16="http://schemas.microsoft.com/office/drawing/2014/main" id="{8C75DA1F-DC6F-D07C-294C-01C45795737D}"/>
              </a:ext>
            </a:extLst>
          </p:cNvPr>
          <p:cNvGrpSpPr/>
          <p:nvPr/>
        </p:nvGrpSpPr>
        <p:grpSpPr>
          <a:xfrm>
            <a:off x="8637933" y="180459"/>
            <a:ext cx="3159732" cy="6572965"/>
            <a:chOff x="8257981" y="104576"/>
            <a:chExt cx="3366044" cy="7002141"/>
          </a:xfrm>
        </p:grpSpPr>
        <p:pic>
          <p:nvPicPr>
            <p:cNvPr id="7" name="Picture 6">
              <a:extLst>
                <a:ext uri="{FF2B5EF4-FFF2-40B4-BE49-F238E27FC236}">
                  <a16:creationId xmlns:a16="http://schemas.microsoft.com/office/drawing/2014/main" id="{D8B90DB3-0AC5-6926-FCBE-798EBA413678}"/>
                </a:ext>
              </a:extLst>
            </p:cNvPr>
            <p:cNvPicPr>
              <a:picLocks noChangeAspect="1"/>
            </p:cNvPicPr>
            <p:nvPr/>
          </p:nvPicPr>
          <p:blipFill>
            <a:blip r:embed="rId3"/>
            <a:stretch>
              <a:fillRect/>
            </a:stretch>
          </p:blipFill>
          <p:spPr>
            <a:xfrm>
              <a:off x="8257981" y="104576"/>
              <a:ext cx="3044396" cy="2478484"/>
            </a:xfrm>
            <a:prstGeom prst="rect">
              <a:avLst/>
            </a:prstGeom>
          </p:spPr>
        </p:pic>
        <p:pic>
          <p:nvPicPr>
            <p:cNvPr id="9" name="Picture 8">
              <a:extLst>
                <a:ext uri="{FF2B5EF4-FFF2-40B4-BE49-F238E27FC236}">
                  <a16:creationId xmlns:a16="http://schemas.microsoft.com/office/drawing/2014/main" id="{68D2F317-D97C-9E43-11BF-0DBD43D38FA5}"/>
                </a:ext>
              </a:extLst>
            </p:cNvPr>
            <p:cNvPicPr>
              <a:picLocks noChangeAspect="1"/>
            </p:cNvPicPr>
            <p:nvPr/>
          </p:nvPicPr>
          <p:blipFill rotWithShape="1">
            <a:blip r:embed="rId4"/>
            <a:srcRect t="16604"/>
            <a:stretch/>
          </p:blipFill>
          <p:spPr>
            <a:xfrm>
              <a:off x="8257981" y="2683341"/>
              <a:ext cx="3366044" cy="2285344"/>
            </a:xfrm>
            <a:prstGeom prst="rect">
              <a:avLst/>
            </a:prstGeom>
          </p:spPr>
        </p:pic>
        <p:pic>
          <p:nvPicPr>
            <p:cNvPr id="11" name="Picture 10">
              <a:extLst>
                <a:ext uri="{FF2B5EF4-FFF2-40B4-BE49-F238E27FC236}">
                  <a16:creationId xmlns:a16="http://schemas.microsoft.com/office/drawing/2014/main" id="{5F9CEEC8-32F0-D194-0F36-D4E1988B39EF}"/>
                </a:ext>
              </a:extLst>
            </p:cNvPr>
            <p:cNvPicPr>
              <a:picLocks noChangeAspect="1"/>
            </p:cNvPicPr>
            <p:nvPr/>
          </p:nvPicPr>
          <p:blipFill rotWithShape="1">
            <a:blip r:embed="rId5"/>
            <a:srcRect t="18860"/>
            <a:stretch/>
          </p:blipFill>
          <p:spPr>
            <a:xfrm>
              <a:off x="8257981" y="4883200"/>
              <a:ext cx="3366044" cy="2223517"/>
            </a:xfrm>
            <a:prstGeom prst="rect">
              <a:avLst/>
            </a:prstGeom>
          </p:spPr>
        </p:pic>
      </p:grpSp>
    </p:spTree>
    <p:extLst>
      <p:ext uri="{BB962C8B-B14F-4D97-AF65-F5344CB8AC3E}">
        <p14:creationId xmlns:p14="http://schemas.microsoft.com/office/powerpoint/2010/main" val="1859083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AF3-524E-8B6E-4305-C39E87DF9D8A}"/>
              </a:ext>
            </a:extLst>
          </p:cNvPr>
          <p:cNvSpPr>
            <a:spLocks noGrp="1"/>
          </p:cNvSpPr>
          <p:nvPr>
            <p:ph type="title"/>
          </p:nvPr>
        </p:nvSpPr>
        <p:spPr>
          <a:xfrm>
            <a:off x="661134" y="98091"/>
            <a:ext cx="6010910" cy="2326327"/>
          </a:xfrm>
        </p:spPr>
        <p:txBody>
          <a:bodyPr/>
          <a:lstStyle/>
          <a:p>
            <a:r>
              <a:rPr lang="en-US" dirty="0"/>
              <a:t>Data visualization with </a:t>
            </a:r>
            <a:r>
              <a:rPr lang="en-US" sz="5400" dirty="0">
                <a:latin typeface="Consolas" panose="020B0609020204030204" pitchFamily="49" charset="0"/>
              </a:rPr>
              <a:t>ggplot2</a:t>
            </a:r>
            <a:endParaRPr lang="en-GB" dirty="0">
              <a:latin typeface="Consolas" panose="020B0609020204030204" pitchFamily="49" charset="0"/>
            </a:endParaRPr>
          </a:p>
        </p:txBody>
      </p:sp>
      <p:sp>
        <p:nvSpPr>
          <p:cNvPr id="3" name="Text Placeholder 2">
            <a:extLst>
              <a:ext uri="{FF2B5EF4-FFF2-40B4-BE49-F238E27FC236}">
                <a16:creationId xmlns:a16="http://schemas.microsoft.com/office/drawing/2014/main" id="{4373FBB8-A3D3-5656-2232-18DD6DB2EAEA}"/>
              </a:ext>
            </a:extLst>
          </p:cNvPr>
          <p:cNvSpPr>
            <a:spLocks noGrp="1"/>
          </p:cNvSpPr>
          <p:nvPr>
            <p:ph type="body" idx="1"/>
          </p:nvPr>
        </p:nvSpPr>
        <p:spPr>
          <a:xfrm>
            <a:off x="739571" y="3120526"/>
            <a:ext cx="5477510" cy="2976987"/>
          </a:xfrm>
        </p:spPr>
        <p:txBody>
          <a:bodyPr>
            <a:normAutofit lnSpcReduction="10000"/>
          </a:bodyPr>
          <a:lstStyle/>
          <a:p>
            <a:r>
              <a:rPr lang="en-US" b="0" i="0" dirty="0">
                <a:solidFill>
                  <a:srgbClr val="2E3A45"/>
                </a:solidFill>
                <a:effectLst/>
                <a:latin typeface="Source Sans Pro" panose="020B0503030403020204" pitchFamily="34" charset="0"/>
              </a:rPr>
              <a:t>“You provide the data, tell ggplot2 how to map variables to </a:t>
            </a:r>
            <a:r>
              <a:rPr lang="en-US" b="1" i="1" dirty="0">
                <a:solidFill>
                  <a:srgbClr val="2E3A45"/>
                </a:solidFill>
                <a:effectLst/>
                <a:latin typeface="Source Sans Pro" panose="020B0503030403020204" pitchFamily="34" charset="0"/>
              </a:rPr>
              <a:t>aesthetics</a:t>
            </a:r>
            <a:r>
              <a:rPr lang="en-US" b="0" i="0" dirty="0">
                <a:solidFill>
                  <a:srgbClr val="2E3A45"/>
                </a:solidFill>
                <a:effectLst/>
                <a:latin typeface="Source Sans Pro" panose="020B0503030403020204" pitchFamily="34" charset="0"/>
              </a:rPr>
              <a:t>* what [graph type] to use, and it takes care of the details.”</a:t>
            </a:r>
          </a:p>
          <a:p>
            <a:endParaRPr lang="en-US" dirty="0">
              <a:solidFill>
                <a:srgbClr val="2E3A45"/>
              </a:solidFill>
              <a:latin typeface="Source Sans Pro" panose="020B0503030403020204" pitchFamily="34" charset="0"/>
            </a:endParaRPr>
          </a:p>
          <a:p>
            <a:r>
              <a:rPr lang="en-US" dirty="0">
                <a:solidFill>
                  <a:srgbClr val="2E3A45"/>
                </a:solidFill>
                <a:latin typeface="Source Sans Pro" panose="020B0503030403020204" pitchFamily="34" charset="0"/>
              </a:rPr>
              <a:t>*</a:t>
            </a:r>
            <a:r>
              <a:rPr lang="en-US" i="1" dirty="0">
                <a:solidFill>
                  <a:srgbClr val="2E3A45"/>
                </a:solidFill>
                <a:latin typeface="Source Sans Pro" panose="020B0503030403020204" pitchFamily="34" charset="0"/>
              </a:rPr>
              <a:t>visual properties of your dataset</a:t>
            </a:r>
          </a:p>
          <a:p>
            <a:endParaRPr lang="en-US" i="1" dirty="0">
              <a:solidFill>
                <a:srgbClr val="2E3A45"/>
              </a:solidFill>
              <a:latin typeface="Source Sans Pro" panose="020B0503030403020204" pitchFamily="34" charset="0"/>
            </a:endParaRPr>
          </a:p>
          <a:p>
            <a:r>
              <a:rPr lang="en-GB" i="1" dirty="0">
                <a:hlinkClick r:id="rId2"/>
              </a:rPr>
              <a:t>https://ggplot2.tidyverse.org/index.html</a:t>
            </a:r>
            <a:endParaRPr lang="en-GB" i="1" dirty="0"/>
          </a:p>
          <a:p>
            <a:endParaRPr lang="en-GB" i="1" dirty="0"/>
          </a:p>
        </p:txBody>
      </p:sp>
      <p:pic>
        <p:nvPicPr>
          <p:cNvPr id="7170" name="Picture 2">
            <a:extLst>
              <a:ext uri="{FF2B5EF4-FFF2-40B4-BE49-F238E27FC236}">
                <a16:creationId xmlns:a16="http://schemas.microsoft.com/office/drawing/2014/main" id="{B71061CE-8167-748C-3F57-1B519D2DA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760" y="365760"/>
            <a:ext cx="4434840" cy="5878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CAE387-D699-47EA-0169-96FAFC270925}"/>
              </a:ext>
            </a:extLst>
          </p:cNvPr>
          <p:cNvSpPr txBox="1"/>
          <p:nvPr/>
        </p:nvSpPr>
        <p:spPr>
          <a:xfrm>
            <a:off x="7757160" y="6307574"/>
            <a:ext cx="24090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R Graph Gallery</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542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0F65-50B7-4AEB-A942-5B5368AD0D03}"/>
              </a:ext>
            </a:extLst>
          </p:cNvPr>
          <p:cNvSpPr>
            <a:spLocks noGrp="1"/>
          </p:cNvSpPr>
          <p:nvPr>
            <p:ph type="title"/>
          </p:nvPr>
        </p:nvSpPr>
        <p:spPr>
          <a:xfrm>
            <a:off x="838200" y="121641"/>
            <a:ext cx="10515600" cy="893224"/>
          </a:xfrm>
        </p:spPr>
        <p:txBody>
          <a:bodyPr>
            <a:normAutofit/>
          </a:bodyPr>
          <a:lstStyle/>
          <a:p>
            <a:r>
              <a:rPr lang="en-GB" sz="3600" dirty="0">
                <a:solidFill>
                  <a:srgbClr val="C00000"/>
                </a:solidFill>
                <a:latin typeface="Consolas" panose="020B0609020204030204" pitchFamily="49" charset="0"/>
              </a:rPr>
              <a:t>ggplot2</a:t>
            </a:r>
            <a:r>
              <a:rPr lang="en-GB" sz="3600" dirty="0"/>
              <a:t> builds a graph with the following:</a:t>
            </a:r>
            <a:endParaRPr lang="en-US" sz="3600" dirty="0"/>
          </a:p>
        </p:txBody>
      </p:sp>
      <p:sp>
        <p:nvSpPr>
          <p:cNvPr id="3" name="Content Placeholder 2">
            <a:extLst>
              <a:ext uri="{FF2B5EF4-FFF2-40B4-BE49-F238E27FC236}">
                <a16:creationId xmlns:a16="http://schemas.microsoft.com/office/drawing/2014/main" id="{D6062BEB-F0D2-4776-B612-A0FDA4EC6F89}"/>
              </a:ext>
            </a:extLst>
          </p:cNvPr>
          <p:cNvSpPr>
            <a:spLocks noGrp="1"/>
          </p:cNvSpPr>
          <p:nvPr>
            <p:ph idx="1"/>
          </p:nvPr>
        </p:nvSpPr>
        <p:spPr>
          <a:xfrm>
            <a:off x="838200" y="1266738"/>
            <a:ext cx="10515600" cy="5469621"/>
          </a:xfrm>
        </p:spPr>
        <p:txBody>
          <a:bodyPr>
            <a:normAutofit fontScale="92500" lnSpcReduction="20000"/>
          </a:bodyPr>
          <a:lstStyle/>
          <a:p>
            <a:pPr marL="514350" indent="-514350">
              <a:buFont typeface="+mj-lt"/>
              <a:buAutoNum type="arabicPeriod"/>
            </a:pPr>
            <a:r>
              <a:rPr lang="en-GB" dirty="0" err="1">
                <a:solidFill>
                  <a:srgbClr val="C00000"/>
                </a:solidFill>
                <a:latin typeface="Consolas" panose="020B0609020204030204" pitchFamily="49" charset="0"/>
              </a:rPr>
              <a:t>ggplot</a:t>
            </a:r>
            <a:r>
              <a:rPr lang="en-GB" dirty="0">
                <a:solidFill>
                  <a:srgbClr val="C00000"/>
                </a:solidFill>
                <a:latin typeface="Consolas" panose="020B0609020204030204" pitchFamily="49" charset="0"/>
              </a:rPr>
              <a:t>()</a:t>
            </a:r>
          </a:p>
          <a:p>
            <a:pPr lvl="1"/>
            <a:r>
              <a:rPr lang="en-GB" dirty="0"/>
              <a:t>Data with aesthetic (visual) properties (`</a:t>
            </a:r>
            <a:r>
              <a:rPr lang="en-GB" dirty="0" err="1"/>
              <a:t>aes</a:t>
            </a:r>
            <a:r>
              <a:rPr lang="en-GB" dirty="0"/>
              <a:t>()`).</a:t>
            </a:r>
          </a:p>
          <a:p>
            <a:pPr marL="514350" indent="-514350">
              <a:buFont typeface="+mj-lt"/>
              <a:buAutoNum type="arabicPeriod"/>
            </a:pPr>
            <a:endParaRPr lang="en-GB" dirty="0"/>
          </a:p>
          <a:p>
            <a:pPr marL="514350" indent="-514350">
              <a:buFont typeface="+mj-lt"/>
              <a:buAutoNum type="arabicPeriod"/>
            </a:pPr>
            <a:r>
              <a:rPr lang="en-GB" dirty="0" err="1">
                <a:solidFill>
                  <a:srgbClr val="C00000"/>
                </a:solidFill>
                <a:latin typeface="Consolas" panose="020B0609020204030204" pitchFamily="49" charset="0"/>
              </a:rPr>
              <a:t>geom</a:t>
            </a:r>
            <a:r>
              <a:rPr lang="en-GB" dirty="0">
                <a:solidFill>
                  <a:srgbClr val="C00000"/>
                </a:solidFill>
                <a:latin typeface="Consolas" panose="020B0609020204030204" pitchFamily="49" charset="0"/>
              </a:rPr>
              <a:t>_...()</a:t>
            </a:r>
          </a:p>
          <a:p>
            <a:pPr lvl="1"/>
            <a:r>
              <a:rPr lang="en-GB" dirty="0"/>
              <a:t>The type of plot (line, point, box-plot, etc.)</a:t>
            </a:r>
          </a:p>
          <a:p>
            <a:pPr marL="514350" indent="-514350">
              <a:buFont typeface="+mj-lt"/>
              <a:buAutoNum type="arabicPeriod"/>
            </a:pPr>
            <a:endParaRPr lang="en-GB" dirty="0"/>
          </a:p>
          <a:p>
            <a:pPr marL="514350" indent="-514350">
              <a:buFont typeface="+mj-lt"/>
              <a:buAutoNum type="arabicPeriod"/>
            </a:pPr>
            <a:r>
              <a:rPr lang="en-GB" dirty="0">
                <a:solidFill>
                  <a:srgbClr val="C00000"/>
                </a:solidFill>
                <a:latin typeface="Consolas" panose="020B0609020204030204" pitchFamily="49" charset="0"/>
              </a:rPr>
              <a:t>stat_...()</a:t>
            </a:r>
          </a:p>
          <a:p>
            <a:pPr lvl="1"/>
            <a:r>
              <a:rPr lang="en-GB" dirty="0"/>
              <a:t>Statistical transformations (regression lines, smoothers, etc)*</a:t>
            </a:r>
          </a:p>
          <a:p>
            <a:pPr marL="514350" indent="-514350">
              <a:buFont typeface="+mj-lt"/>
              <a:buAutoNum type="arabicPeriod"/>
            </a:pPr>
            <a:endParaRPr lang="en-GB" dirty="0"/>
          </a:p>
          <a:p>
            <a:pPr marL="514350" indent="-514350">
              <a:buFont typeface="+mj-lt"/>
              <a:buAutoNum type="arabicPeriod"/>
            </a:pPr>
            <a:r>
              <a:rPr lang="en-GB" dirty="0">
                <a:solidFill>
                  <a:srgbClr val="C00000"/>
                </a:solidFill>
                <a:latin typeface="Consolas" panose="020B0609020204030204" pitchFamily="49" charset="0"/>
              </a:rPr>
              <a:t>theme()</a:t>
            </a:r>
          </a:p>
          <a:p>
            <a:pPr lvl="1"/>
            <a:r>
              <a:rPr lang="en-GB" dirty="0"/>
              <a:t>How do you want your graph to look?</a:t>
            </a:r>
          </a:p>
          <a:p>
            <a:pPr marL="514350" indent="-514350">
              <a:buFont typeface="+mj-lt"/>
              <a:buAutoNum type="arabicPeriod"/>
            </a:pPr>
            <a:endParaRPr lang="en-GB" dirty="0"/>
          </a:p>
          <a:p>
            <a:pPr marL="514350" indent="-514350">
              <a:buFont typeface="+mj-lt"/>
              <a:buAutoNum type="arabicPeriod"/>
            </a:pPr>
            <a:r>
              <a:rPr lang="en-GB" dirty="0"/>
              <a:t>Other customisations</a:t>
            </a:r>
          </a:p>
          <a:p>
            <a:pPr lvl="1"/>
            <a:r>
              <a:rPr lang="en-GB" dirty="0"/>
              <a:t>e.g. facets, scales, zoom, etc.</a:t>
            </a:r>
            <a:endParaRPr lang="en-US" dirty="0"/>
          </a:p>
        </p:txBody>
      </p:sp>
      <p:pic>
        <p:nvPicPr>
          <p:cNvPr id="8" name="Picture 7">
            <a:extLst>
              <a:ext uri="{FF2B5EF4-FFF2-40B4-BE49-F238E27FC236}">
                <a16:creationId xmlns:a16="http://schemas.microsoft.com/office/drawing/2014/main" id="{17A07C48-4CCE-4399-52C9-5D918B8AB782}"/>
              </a:ext>
            </a:extLst>
          </p:cNvPr>
          <p:cNvPicPr>
            <a:picLocks noChangeAspect="1"/>
          </p:cNvPicPr>
          <p:nvPr/>
        </p:nvPicPr>
        <p:blipFill>
          <a:blip r:embed="rId3"/>
          <a:stretch>
            <a:fillRect/>
          </a:stretch>
        </p:blipFill>
        <p:spPr>
          <a:xfrm>
            <a:off x="10158276" y="3492962"/>
            <a:ext cx="1619454" cy="1518239"/>
          </a:xfrm>
          <a:prstGeom prst="rect">
            <a:avLst/>
          </a:prstGeom>
          <a:ln>
            <a:solidFill>
              <a:schemeClr val="tx1"/>
            </a:solidFill>
          </a:ln>
        </p:spPr>
      </p:pic>
      <p:pic>
        <p:nvPicPr>
          <p:cNvPr id="9" name="Picture 8">
            <a:extLst>
              <a:ext uri="{FF2B5EF4-FFF2-40B4-BE49-F238E27FC236}">
                <a16:creationId xmlns:a16="http://schemas.microsoft.com/office/drawing/2014/main" id="{3D0BC2E5-7800-D7BA-4CD6-E00FB48CB3A0}"/>
              </a:ext>
            </a:extLst>
          </p:cNvPr>
          <p:cNvPicPr>
            <a:picLocks noChangeAspect="1"/>
          </p:cNvPicPr>
          <p:nvPr/>
        </p:nvPicPr>
        <p:blipFill>
          <a:blip r:embed="rId4"/>
          <a:stretch>
            <a:fillRect/>
          </a:stretch>
        </p:blipFill>
        <p:spPr>
          <a:xfrm>
            <a:off x="10158276" y="1886426"/>
            <a:ext cx="1619454" cy="1518239"/>
          </a:xfrm>
          <a:prstGeom prst="rect">
            <a:avLst/>
          </a:prstGeom>
          <a:ln>
            <a:solidFill>
              <a:schemeClr val="tx1"/>
            </a:solidFill>
          </a:ln>
        </p:spPr>
      </p:pic>
      <p:pic>
        <p:nvPicPr>
          <p:cNvPr id="10" name="Picture 9">
            <a:extLst>
              <a:ext uri="{FF2B5EF4-FFF2-40B4-BE49-F238E27FC236}">
                <a16:creationId xmlns:a16="http://schemas.microsoft.com/office/drawing/2014/main" id="{C44762D1-DDD3-887D-C9B2-7B8841201315}"/>
              </a:ext>
            </a:extLst>
          </p:cNvPr>
          <p:cNvPicPr>
            <a:picLocks noChangeAspect="1"/>
          </p:cNvPicPr>
          <p:nvPr/>
        </p:nvPicPr>
        <p:blipFill>
          <a:blip r:embed="rId5"/>
          <a:stretch>
            <a:fillRect/>
          </a:stretch>
        </p:blipFill>
        <p:spPr>
          <a:xfrm>
            <a:off x="10158276" y="279890"/>
            <a:ext cx="1619454" cy="1518239"/>
          </a:xfrm>
          <a:prstGeom prst="rect">
            <a:avLst/>
          </a:prstGeom>
          <a:ln>
            <a:solidFill>
              <a:schemeClr val="tx1"/>
            </a:solidFill>
          </a:ln>
        </p:spPr>
      </p:pic>
      <p:pic>
        <p:nvPicPr>
          <p:cNvPr id="11" name="Picture 10">
            <a:extLst>
              <a:ext uri="{FF2B5EF4-FFF2-40B4-BE49-F238E27FC236}">
                <a16:creationId xmlns:a16="http://schemas.microsoft.com/office/drawing/2014/main" id="{3EDF59A0-D24C-3650-7C5D-3F3781236A59}"/>
              </a:ext>
            </a:extLst>
          </p:cNvPr>
          <p:cNvPicPr>
            <a:picLocks noChangeAspect="1"/>
          </p:cNvPicPr>
          <p:nvPr/>
        </p:nvPicPr>
        <p:blipFill>
          <a:blip r:embed="rId6"/>
          <a:stretch>
            <a:fillRect/>
          </a:stretch>
        </p:blipFill>
        <p:spPr>
          <a:xfrm>
            <a:off x="10158291" y="5099497"/>
            <a:ext cx="1619421" cy="1518207"/>
          </a:xfrm>
          <a:prstGeom prst="rect">
            <a:avLst/>
          </a:prstGeom>
          <a:ln>
            <a:solidFill>
              <a:schemeClr val="tx1"/>
            </a:solidFill>
          </a:ln>
        </p:spPr>
      </p:pic>
    </p:spTree>
    <p:extLst>
      <p:ext uri="{BB962C8B-B14F-4D97-AF65-F5344CB8AC3E}">
        <p14:creationId xmlns:p14="http://schemas.microsoft.com/office/powerpoint/2010/main" val="55969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199777" y="77294"/>
            <a:ext cx="12591553" cy="1325563"/>
          </a:xfrm>
        </p:spPr>
        <p:txBody>
          <a:bodyPr>
            <a:normAutofit/>
          </a:bodyPr>
          <a:lstStyle/>
          <a:p>
            <a:pPr algn="ctr"/>
            <a:r>
              <a:rPr lang="en-US" sz="4000" dirty="0"/>
              <a:t>Science is not a solo </a:t>
            </a:r>
            <a:r>
              <a:rPr lang="en-US" sz="4000" dirty="0" err="1"/>
              <a:t>endeavour</a:t>
            </a:r>
            <a:r>
              <a:rPr lang="en-US" sz="4000" dirty="0"/>
              <a:t>!</a:t>
            </a:r>
            <a:endParaRPr lang="en-GB" sz="4000" dirty="0"/>
          </a:p>
        </p:txBody>
      </p:sp>
      <p:grpSp>
        <p:nvGrpSpPr>
          <p:cNvPr id="73" name="Group 72">
            <a:extLst>
              <a:ext uri="{FF2B5EF4-FFF2-40B4-BE49-F238E27FC236}">
                <a16:creationId xmlns:a16="http://schemas.microsoft.com/office/drawing/2014/main" id="{E6CD1F17-4C74-2A88-92C8-1B74A456C891}"/>
              </a:ext>
            </a:extLst>
          </p:cNvPr>
          <p:cNvGrpSpPr/>
          <p:nvPr/>
        </p:nvGrpSpPr>
        <p:grpSpPr>
          <a:xfrm>
            <a:off x="5520595" y="1796535"/>
            <a:ext cx="1466429" cy="2005478"/>
            <a:chOff x="3134858" y="2007052"/>
            <a:chExt cx="1731341" cy="2367769"/>
          </a:xfrm>
        </p:grpSpPr>
        <p:grpSp>
          <p:nvGrpSpPr>
            <p:cNvPr id="71" name="Group 70">
              <a:extLst>
                <a:ext uri="{FF2B5EF4-FFF2-40B4-BE49-F238E27FC236}">
                  <a16:creationId xmlns:a16="http://schemas.microsoft.com/office/drawing/2014/main" id="{635DBC46-2E34-434F-F558-A350A36607FB}"/>
                </a:ext>
              </a:extLst>
            </p:cNvPr>
            <p:cNvGrpSpPr/>
            <p:nvPr/>
          </p:nvGrpSpPr>
          <p:grpSpPr>
            <a:xfrm>
              <a:off x="3134858" y="2483178"/>
              <a:ext cx="1731341" cy="1891643"/>
              <a:chOff x="2920173" y="2855285"/>
              <a:chExt cx="1731341" cy="1891643"/>
            </a:xfrm>
          </p:grpSpPr>
          <p:pic>
            <p:nvPicPr>
              <p:cNvPr id="2" name="Picture 6">
                <a:extLst>
                  <a:ext uri="{FF2B5EF4-FFF2-40B4-BE49-F238E27FC236}">
                    <a16:creationId xmlns:a16="http://schemas.microsoft.com/office/drawing/2014/main" id="{B8342031-255D-81DD-5DBE-4FD1CA9DC9A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323" t="17539" r="12250" b="38695"/>
              <a:stretch/>
            </p:blipFill>
            <p:spPr bwMode="auto">
              <a:xfrm>
                <a:off x="2920173" y="2855285"/>
                <a:ext cx="1731340" cy="11237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0F8A9FC3-090E-46F9-46F0-36F7A55472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6107"/>
              <a:stretch/>
            </p:blipFill>
            <p:spPr bwMode="auto">
              <a:xfrm>
                <a:off x="2920174" y="3979060"/>
                <a:ext cx="1731340" cy="7678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
          <p:nvSpPr>
            <p:cNvPr id="72" name="TextBox 71">
              <a:extLst>
                <a:ext uri="{FF2B5EF4-FFF2-40B4-BE49-F238E27FC236}">
                  <a16:creationId xmlns:a16="http://schemas.microsoft.com/office/drawing/2014/main" id="{6BA89CA0-543C-BD4F-B115-AAA942B7B115}"/>
                </a:ext>
              </a:extLst>
            </p:cNvPr>
            <p:cNvSpPr txBox="1"/>
            <p:nvPr/>
          </p:nvSpPr>
          <p:spPr>
            <a:xfrm>
              <a:off x="3648782" y="2007052"/>
              <a:ext cx="623889" cy="369332"/>
            </a:xfrm>
            <a:prstGeom prst="rect">
              <a:avLst/>
            </a:prstGeom>
            <a:noFill/>
          </p:spPr>
          <p:txBody>
            <a:bodyPr wrap="none" rtlCol="0">
              <a:spAutoFit/>
            </a:bodyPr>
            <a:lstStyle/>
            <a:p>
              <a:r>
                <a:rPr lang="en-US" dirty="0"/>
                <a:t>John</a:t>
              </a:r>
            </a:p>
          </p:txBody>
        </p:sp>
      </p:grpSp>
      <p:sp>
        <p:nvSpPr>
          <p:cNvPr id="75" name="TextBox 74">
            <a:extLst>
              <a:ext uri="{FF2B5EF4-FFF2-40B4-BE49-F238E27FC236}">
                <a16:creationId xmlns:a16="http://schemas.microsoft.com/office/drawing/2014/main" id="{BC2C0276-906C-CD50-68BC-E44269466D52}"/>
              </a:ext>
            </a:extLst>
          </p:cNvPr>
          <p:cNvSpPr txBox="1"/>
          <p:nvPr/>
        </p:nvSpPr>
        <p:spPr>
          <a:xfrm>
            <a:off x="2924006" y="1668366"/>
            <a:ext cx="873957" cy="400110"/>
          </a:xfrm>
          <a:prstGeom prst="rect">
            <a:avLst/>
          </a:prstGeom>
          <a:noFill/>
          <a:ln w="38100">
            <a:solidFill>
              <a:schemeClr val="accent1"/>
            </a:solidFill>
          </a:ln>
        </p:spPr>
        <p:txBody>
          <a:bodyPr wrap="none" rtlCol="0">
            <a:spAutoFit/>
          </a:bodyPr>
          <a:lstStyle/>
          <a:p>
            <a:r>
              <a:rPr lang="en-US" sz="2000" dirty="0"/>
              <a:t>Henrik</a:t>
            </a:r>
            <a:endParaRPr lang="en-GB" sz="2000" dirty="0"/>
          </a:p>
        </p:txBody>
      </p:sp>
      <p:sp>
        <p:nvSpPr>
          <p:cNvPr id="76" name="TextBox 75">
            <a:extLst>
              <a:ext uri="{FF2B5EF4-FFF2-40B4-BE49-F238E27FC236}">
                <a16:creationId xmlns:a16="http://schemas.microsoft.com/office/drawing/2014/main" id="{FDA230C2-9FA6-FAA2-7F10-B011CD2DE7D1}"/>
              </a:ext>
            </a:extLst>
          </p:cNvPr>
          <p:cNvSpPr txBox="1"/>
          <p:nvPr/>
        </p:nvSpPr>
        <p:spPr>
          <a:xfrm>
            <a:off x="1589015" y="1364559"/>
            <a:ext cx="1230658" cy="400110"/>
          </a:xfrm>
          <a:prstGeom prst="rect">
            <a:avLst/>
          </a:prstGeom>
          <a:noFill/>
          <a:ln w="38100">
            <a:solidFill>
              <a:schemeClr val="accent1"/>
            </a:solidFill>
          </a:ln>
        </p:spPr>
        <p:txBody>
          <a:bodyPr wrap="none" rtlCol="0">
            <a:spAutoFit/>
          </a:bodyPr>
          <a:lstStyle/>
          <a:p>
            <a:r>
              <a:rPr lang="en-US" sz="2000" dirty="0"/>
              <a:t>Bernt-Erik</a:t>
            </a:r>
            <a:endParaRPr lang="en-GB" sz="2000" dirty="0"/>
          </a:p>
        </p:txBody>
      </p:sp>
      <p:sp>
        <p:nvSpPr>
          <p:cNvPr id="77" name="TextBox 76">
            <a:extLst>
              <a:ext uri="{FF2B5EF4-FFF2-40B4-BE49-F238E27FC236}">
                <a16:creationId xmlns:a16="http://schemas.microsoft.com/office/drawing/2014/main" id="{CE8A5BFC-C5E9-2A24-D166-DF620DB47E72}"/>
              </a:ext>
            </a:extLst>
          </p:cNvPr>
          <p:cNvSpPr txBox="1"/>
          <p:nvPr/>
        </p:nvSpPr>
        <p:spPr>
          <a:xfrm>
            <a:off x="2137906" y="2021247"/>
            <a:ext cx="676788" cy="400110"/>
          </a:xfrm>
          <a:prstGeom prst="rect">
            <a:avLst/>
          </a:prstGeom>
          <a:noFill/>
          <a:ln w="38100">
            <a:solidFill>
              <a:schemeClr val="accent1"/>
            </a:solidFill>
          </a:ln>
        </p:spPr>
        <p:txBody>
          <a:bodyPr wrap="none" rtlCol="0">
            <a:spAutoFit/>
          </a:bodyPr>
          <a:lstStyle/>
          <a:p>
            <a:r>
              <a:rPr lang="en-US" sz="2000" dirty="0"/>
              <a:t>Arild</a:t>
            </a:r>
            <a:endParaRPr lang="en-GB" sz="2000" dirty="0"/>
          </a:p>
        </p:txBody>
      </p:sp>
      <p:sp>
        <p:nvSpPr>
          <p:cNvPr id="78" name="TextBox 77">
            <a:extLst>
              <a:ext uri="{FF2B5EF4-FFF2-40B4-BE49-F238E27FC236}">
                <a16:creationId xmlns:a16="http://schemas.microsoft.com/office/drawing/2014/main" id="{4D3FED53-57F4-8B84-EE38-A0C8C275C038}"/>
              </a:ext>
            </a:extLst>
          </p:cNvPr>
          <p:cNvSpPr txBox="1"/>
          <p:nvPr/>
        </p:nvSpPr>
        <p:spPr>
          <a:xfrm>
            <a:off x="2924006" y="2213317"/>
            <a:ext cx="968535" cy="400110"/>
          </a:xfrm>
          <a:prstGeom prst="rect">
            <a:avLst/>
          </a:prstGeom>
          <a:noFill/>
          <a:ln w="38100">
            <a:solidFill>
              <a:schemeClr val="accent1"/>
            </a:solidFill>
          </a:ln>
        </p:spPr>
        <p:txBody>
          <a:bodyPr wrap="none" rtlCol="0">
            <a:spAutoFit/>
          </a:bodyPr>
          <a:lstStyle/>
          <a:p>
            <a:r>
              <a:rPr lang="en-US" sz="2000" dirty="0"/>
              <a:t>Hamish</a:t>
            </a:r>
            <a:endParaRPr lang="en-GB" sz="2000" dirty="0"/>
          </a:p>
        </p:txBody>
      </p:sp>
      <p:sp>
        <p:nvSpPr>
          <p:cNvPr id="79" name="TextBox 78">
            <a:extLst>
              <a:ext uri="{FF2B5EF4-FFF2-40B4-BE49-F238E27FC236}">
                <a16:creationId xmlns:a16="http://schemas.microsoft.com/office/drawing/2014/main" id="{4A17FC44-A2A3-C651-587B-27C20D9CDD7C}"/>
              </a:ext>
            </a:extLst>
          </p:cNvPr>
          <p:cNvSpPr txBox="1"/>
          <p:nvPr/>
        </p:nvSpPr>
        <p:spPr>
          <a:xfrm>
            <a:off x="825689" y="2522646"/>
            <a:ext cx="941283" cy="400110"/>
          </a:xfrm>
          <a:prstGeom prst="rect">
            <a:avLst/>
          </a:prstGeom>
          <a:noFill/>
          <a:ln w="38100">
            <a:solidFill>
              <a:schemeClr val="accent1"/>
            </a:solidFill>
          </a:ln>
        </p:spPr>
        <p:txBody>
          <a:bodyPr wrap="none" rtlCol="0">
            <a:spAutoFit/>
          </a:bodyPr>
          <a:lstStyle/>
          <a:p>
            <a:r>
              <a:rPr lang="en-US" sz="2000" dirty="0"/>
              <a:t>Gabriel</a:t>
            </a:r>
            <a:endParaRPr lang="en-GB" sz="2000" dirty="0"/>
          </a:p>
        </p:txBody>
      </p:sp>
      <p:sp>
        <p:nvSpPr>
          <p:cNvPr id="80" name="TextBox 79">
            <a:extLst>
              <a:ext uri="{FF2B5EF4-FFF2-40B4-BE49-F238E27FC236}">
                <a16:creationId xmlns:a16="http://schemas.microsoft.com/office/drawing/2014/main" id="{F0042DCD-9E86-0341-DB6C-0AD401E3D884}"/>
              </a:ext>
            </a:extLst>
          </p:cNvPr>
          <p:cNvSpPr txBox="1"/>
          <p:nvPr/>
        </p:nvSpPr>
        <p:spPr>
          <a:xfrm>
            <a:off x="2469571" y="4246705"/>
            <a:ext cx="1032270" cy="400110"/>
          </a:xfrm>
          <a:prstGeom prst="rect">
            <a:avLst/>
          </a:prstGeom>
          <a:noFill/>
          <a:ln w="38100">
            <a:solidFill>
              <a:schemeClr val="accent1"/>
            </a:solidFill>
          </a:ln>
        </p:spPr>
        <p:txBody>
          <a:bodyPr wrap="none" rtlCol="0">
            <a:spAutoFit/>
          </a:bodyPr>
          <a:lstStyle/>
          <a:p>
            <a:r>
              <a:rPr lang="en-US" sz="2000" dirty="0"/>
              <a:t>Stefanie</a:t>
            </a:r>
            <a:endParaRPr lang="en-GB" sz="2000" dirty="0"/>
          </a:p>
        </p:txBody>
      </p:sp>
      <p:sp>
        <p:nvSpPr>
          <p:cNvPr id="81" name="TextBox 80">
            <a:extLst>
              <a:ext uri="{FF2B5EF4-FFF2-40B4-BE49-F238E27FC236}">
                <a16:creationId xmlns:a16="http://schemas.microsoft.com/office/drawing/2014/main" id="{FE41EC8A-2220-F5E6-AB9E-2214A6CB1CE2}"/>
              </a:ext>
            </a:extLst>
          </p:cNvPr>
          <p:cNvSpPr txBox="1"/>
          <p:nvPr/>
        </p:nvSpPr>
        <p:spPr>
          <a:xfrm>
            <a:off x="2321621" y="3719409"/>
            <a:ext cx="1058751" cy="400110"/>
          </a:xfrm>
          <a:prstGeom prst="rect">
            <a:avLst/>
          </a:prstGeom>
          <a:noFill/>
          <a:ln w="38100">
            <a:solidFill>
              <a:schemeClr val="accent1"/>
            </a:solidFill>
          </a:ln>
        </p:spPr>
        <p:txBody>
          <a:bodyPr wrap="none" rtlCol="0">
            <a:spAutoFit/>
          </a:bodyPr>
          <a:lstStyle/>
          <a:p>
            <a:r>
              <a:rPr lang="en-US" sz="2000" dirty="0"/>
              <a:t>Kenneth</a:t>
            </a:r>
            <a:endParaRPr lang="en-GB" sz="2000" dirty="0"/>
          </a:p>
        </p:txBody>
      </p:sp>
      <p:sp>
        <p:nvSpPr>
          <p:cNvPr id="82" name="TextBox 81">
            <a:extLst>
              <a:ext uri="{FF2B5EF4-FFF2-40B4-BE49-F238E27FC236}">
                <a16:creationId xmlns:a16="http://schemas.microsoft.com/office/drawing/2014/main" id="{A0E99142-66CD-3037-DAD5-C517FE2041D7}"/>
              </a:ext>
            </a:extLst>
          </p:cNvPr>
          <p:cNvSpPr txBox="1"/>
          <p:nvPr/>
        </p:nvSpPr>
        <p:spPr>
          <a:xfrm>
            <a:off x="2988942" y="2757958"/>
            <a:ext cx="710451" cy="400110"/>
          </a:xfrm>
          <a:prstGeom prst="rect">
            <a:avLst/>
          </a:prstGeom>
          <a:noFill/>
          <a:ln w="38100">
            <a:solidFill>
              <a:schemeClr val="accent1"/>
            </a:solidFill>
          </a:ln>
        </p:spPr>
        <p:txBody>
          <a:bodyPr wrap="none" rtlCol="0">
            <a:spAutoFit/>
          </a:bodyPr>
          <a:lstStyle/>
          <a:p>
            <a:r>
              <a:rPr lang="en-US" sz="2000" dirty="0"/>
              <a:t>Alina</a:t>
            </a:r>
            <a:endParaRPr lang="en-GB" sz="2000" dirty="0"/>
          </a:p>
        </p:txBody>
      </p:sp>
      <p:sp>
        <p:nvSpPr>
          <p:cNvPr id="83" name="TextBox 82">
            <a:extLst>
              <a:ext uri="{FF2B5EF4-FFF2-40B4-BE49-F238E27FC236}">
                <a16:creationId xmlns:a16="http://schemas.microsoft.com/office/drawing/2014/main" id="{3A9AE38F-DEF6-87AA-F2BB-7FA05C6DBB75}"/>
              </a:ext>
            </a:extLst>
          </p:cNvPr>
          <p:cNvSpPr txBox="1"/>
          <p:nvPr/>
        </p:nvSpPr>
        <p:spPr>
          <a:xfrm>
            <a:off x="1887919" y="2643860"/>
            <a:ext cx="913520" cy="400110"/>
          </a:xfrm>
          <a:prstGeom prst="rect">
            <a:avLst/>
          </a:prstGeom>
          <a:noFill/>
          <a:ln w="38100">
            <a:solidFill>
              <a:schemeClr val="accent1"/>
            </a:solidFill>
          </a:ln>
        </p:spPr>
        <p:txBody>
          <a:bodyPr wrap="none" rtlCol="0">
            <a:spAutoFit/>
          </a:bodyPr>
          <a:lstStyle/>
          <a:p>
            <a:r>
              <a:rPr lang="en-US" sz="2000" dirty="0"/>
              <a:t>Ingerid</a:t>
            </a:r>
            <a:endParaRPr lang="en-GB" sz="2000" dirty="0"/>
          </a:p>
        </p:txBody>
      </p:sp>
      <p:sp>
        <p:nvSpPr>
          <p:cNvPr id="84" name="Arrow: Right 83">
            <a:extLst>
              <a:ext uri="{FF2B5EF4-FFF2-40B4-BE49-F238E27FC236}">
                <a16:creationId xmlns:a16="http://schemas.microsoft.com/office/drawing/2014/main" id="{D9F3F876-F18C-861B-28D6-B1F629AAE323}"/>
              </a:ext>
            </a:extLst>
          </p:cNvPr>
          <p:cNvSpPr/>
          <p:nvPr/>
        </p:nvSpPr>
        <p:spPr>
          <a:xfrm rot="489398">
            <a:off x="4096894" y="2412420"/>
            <a:ext cx="1164333"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Box 84">
            <a:extLst>
              <a:ext uri="{FF2B5EF4-FFF2-40B4-BE49-F238E27FC236}">
                <a16:creationId xmlns:a16="http://schemas.microsoft.com/office/drawing/2014/main" id="{FB10B5C8-D2D8-8AFB-CA33-F2C56F2CC5E6}"/>
              </a:ext>
            </a:extLst>
          </p:cNvPr>
          <p:cNvSpPr txBox="1"/>
          <p:nvPr/>
        </p:nvSpPr>
        <p:spPr>
          <a:xfrm>
            <a:off x="4379139" y="6032308"/>
            <a:ext cx="1105944" cy="400110"/>
          </a:xfrm>
          <a:prstGeom prst="rect">
            <a:avLst/>
          </a:prstGeom>
          <a:noFill/>
          <a:ln w="38100">
            <a:solidFill>
              <a:schemeClr val="accent1"/>
            </a:solidFill>
          </a:ln>
        </p:spPr>
        <p:txBody>
          <a:bodyPr wrap="none" rtlCol="0">
            <a:spAutoFit/>
          </a:bodyPr>
          <a:lstStyle/>
          <a:p>
            <a:r>
              <a:rPr lang="en-US" sz="2000" dirty="0"/>
              <a:t>Bertrand</a:t>
            </a:r>
            <a:endParaRPr lang="en-GB" sz="2000" dirty="0"/>
          </a:p>
        </p:txBody>
      </p:sp>
      <p:sp>
        <p:nvSpPr>
          <p:cNvPr id="86" name="TextBox 85">
            <a:extLst>
              <a:ext uri="{FF2B5EF4-FFF2-40B4-BE49-F238E27FC236}">
                <a16:creationId xmlns:a16="http://schemas.microsoft.com/office/drawing/2014/main" id="{86A9763F-394B-7E89-EEA2-BD69EF8BAB6A}"/>
              </a:ext>
            </a:extLst>
          </p:cNvPr>
          <p:cNvSpPr txBox="1"/>
          <p:nvPr/>
        </p:nvSpPr>
        <p:spPr>
          <a:xfrm>
            <a:off x="2786135" y="5731234"/>
            <a:ext cx="1075166" cy="400110"/>
          </a:xfrm>
          <a:prstGeom prst="rect">
            <a:avLst/>
          </a:prstGeom>
          <a:noFill/>
          <a:ln w="38100">
            <a:solidFill>
              <a:schemeClr val="accent1"/>
            </a:solidFill>
          </a:ln>
        </p:spPr>
        <p:txBody>
          <a:bodyPr wrap="none" rtlCol="0">
            <a:spAutoFit/>
          </a:bodyPr>
          <a:lstStyle/>
          <a:p>
            <a:r>
              <a:rPr lang="en-US" sz="2000" dirty="0"/>
              <a:t>Cathrine</a:t>
            </a:r>
            <a:endParaRPr lang="en-GB" sz="2000" dirty="0"/>
          </a:p>
        </p:txBody>
      </p:sp>
      <p:sp>
        <p:nvSpPr>
          <p:cNvPr id="87" name="TextBox 86">
            <a:extLst>
              <a:ext uri="{FF2B5EF4-FFF2-40B4-BE49-F238E27FC236}">
                <a16:creationId xmlns:a16="http://schemas.microsoft.com/office/drawing/2014/main" id="{6B48EB1D-21A3-9C50-E0F6-3AF3A9EE8C04}"/>
              </a:ext>
            </a:extLst>
          </p:cNvPr>
          <p:cNvSpPr txBox="1"/>
          <p:nvPr/>
        </p:nvSpPr>
        <p:spPr>
          <a:xfrm>
            <a:off x="6253809" y="6032308"/>
            <a:ext cx="651140" cy="400110"/>
          </a:xfrm>
          <a:prstGeom prst="rect">
            <a:avLst/>
          </a:prstGeom>
          <a:noFill/>
          <a:ln w="38100">
            <a:solidFill>
              <a:schemeClr val="accent1"/>
            </a:solidFill>
          </a:ln>
        </p:spPr>
        <p:txBody>
          <a:bodyPr wrap="none" rtlCol="0">
            <a:spAutoFit/>
          </a:bodyPr>
          <a:lstStyle/>
          <a:p>
            <a:r>
              <a:rPr lang="en-US" sz="2000" dirty="0"/>
              <a:t>Lucy</a:t>
            </a:r>
            <a:endParaRPr lang="en-GB" sz="2000" dirty="0"/>
          </a:p>
        </p:txBody>
      </p:sp>
      <p:sp>
        <p:nvSpPr>
          <p:cNvPr id="88" name="TextBox 87">
            <a:extLst>
              <a:ext uri="{FF2B5EF4-FFF2-40B4-BE49-F238E27FC236}">
                <a16:creationId xmlns:a16="http://schemas.microsoft.com/office/drawing/2014/main" id="{C0827F51-BC94-ED78-CF27-26B168B8197D}"/>
              </a:ext>
            </a:extLst>
          </p:cNvPr>
          <p:cNvSpPr txBox="1"/>
          <p:nvPr/>
        </p:nvSpPr>
        <p:spPr>
          <a:xfrm>
            <a:off x="7819826" y="5919050"/>
            <a:ext cx="808235" cy="400110"/>
          </a:xfrm>
          <a:prstGeom prst="rect">
            <a:avLst/>
          </a:prstGeom>
          <a:noFill/>
          <a:ln w="38100">
            <a:solidFill>
              <a:schemeClr val="accent1"/>
            </a:solidFill>
          </a:ln>
        </p:spPr>
        <p:txBody>
          <a:bodyPr wrap="none" rtlCol="0">
            <a:spAutoFit/>
          </a:bodyPr>
          <a:lstStyle/>
          <a:p>
            <a:r>
              <a:rPr lang="en-US" sz="2000" dirty="0"/>
              <a:t>Homa</a:t>
            </a:r>
            <a:endParaRPr lang="en-GB" sz="2000" dirty="0"/>
          </a:p>
        </p:txBody>
      </p:sp>
      <p:sp>
        <p:nvSpPr>
          <p:cNvPr id="89" name="TextBox 88">
            <a:extLst>
              <a:ext uri="{FF2B5EF4-FFF2-40B4-BE49-F238E27FC236}">
                <a16:creationId xmlns:a16="http://schemas.microsoft.com/office/drawing/2014/main" id="{7A2CF592-1E5B-0B81-79ED-2A79B3FEC155}"/>
              </a:ext>
            </a:extLst>
          </p:cNvPr>
          <p:cNvSpPr txBox="1"/>
          <p:nvPr/>
        </p:nvSpPr>
        <p:spPr>
          <a:xfrm>
            <a:off x="8711016" y="5512537"/>
            <a:ext cx="726481" cy="400110"/>
          </a:xfrm>
          <a:prstGeom prst="rect">
            <a:avLst/>
          </a:prstGeom>
          <a:noFill/>
          <a:ln w="38100">
            <a:solidFill>
              <a:schemeClr val="accent1"/>
            </a:solidFill>
          </a:ln>
        </p:spPr>
        <p:txBody>
          <a:bodyPr wrap="none" rtlCol="0">
            <a:spAutoFit/>
          </a:bodyPr>
          <a:lstStyle/>
          <a:p>
            <a:r>
              <a:rPr lang="en-US" sz="2000" dirty="0"/>
              <a:t>Anna</a:t>
            </a:r>
            <a:endParaRPr lang="en-GB" sz="2000" dirty="0"/>
          </a:p>
        </p:txBody>
      </p:sp>
      <p:sp>
        <p:nvSpPr>
          <p:cNvPr id="90" name="Arrow: Right 89">
            <a:extLst>
              <a:ext uri="{FF2B5EF4-FFF2-40B4-BE49-F238E27FC236}">
                <a16:creationId xmlns:a16="http://schemas.microsoft.com/office/drawing/2014/main" id="{72B6B0A0-708A-8511-F6B9-A8BB6FFFBEAF}"/>
              </a:ext>
            </a:extLst>
          </p:cNvPr>
          <p:cNvSpPr/>
          <p:nvPr/>
        </p:nvSpPr>
        <p:spPr>
          <a:xfrm rot="20433213">
            <a:off x="3532709" y="3562257"/>
            <a:ext cx="1636224"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Arrow: Right 90">
            <a:extLst>
              <a:ext uri="{FF2B5EF4-FFF2-40B4-BE49-F238E27FC236}">
                <a16:creationId xmlns:a16="http://schemas.microsoft.com/office/drawing/2014/main" id="{3F84B601-1FA2-426B-DC63-332F1216E886}"/>
              </a:ext>
            </a:extLst>
          </p:cNvPr>
          <p:cNvSpPr/>
          <p:nvPr/>
        </p:nvSpPr>
        <p:spPr>
          <a:xfrm rot="18556251">
            <a:off x="3496903" y="4557247"/>
            <a:ext cx="2140784"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Arrow: Right 91">
            <a:extLst>
              <a:ext uri="{FF2B5EF4-FFF2-40B4-BE49-F238E27FC236}">
                <a16:creationId xmlns:a16="http://schemas.microsoft.com/office/drawing/2014/main" id="{E7AB65FF-656B-3C1C-408D-94509395C0D2}"/>
              </a:ext>
            </a:extLst>
          </p:cNvPr>
          <p:cNvSpPr/>
          <p:nvPr/>
        </p:nvSpPr>
        <p:spPr>
          <a:xfrm rot="17314291">
            <a:off x="4589403" y="4809188"/>
            <a:ext cx="178514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Arrow: Right 92">
            <a:extLst>
              <a:ext uri="{FF2B5EF4-FFF2-40B4-BE49-F238E27FC236}">
                <a16:creationId xmlns:a16="http://schemas.microsoft.com/office/drawing/2014/main" id="{6D9AFFFD-5A75-7A11-39EA-BF6CF01A24E8}"/>
              </a:ext>
            </a:extLst>
          </p:cNvPr>
          <p:cNvSpPr/>
          <p:nvPr/>
        </p:nvSpPr>
        <p:spPr>
          <a:xfrm rot="14284912">
            <a:off x="6947257" y="4665123"/>
            <a:ext cx="1825643"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Arrow: Right 93">
            <a:extLst>
              <a:ext uri="{FF2B5EF4-FFF2-40B4-BE49-F238E27FC236}">
                <a16:creationId xmlns:a16="http://schemas.microsoft.com/office/drawing/2014/main" id="{EE3DF3BE-5012-0113-0B9E-FF9F0464E3F2}"/>
              </a:ext>
            </a:extLst>
          </p:cNvPr>
          <p:cNvSpPr/>
          <p:nvPr/>
        </p:nvSpPr>
        <p:spPr>
          <a:xfrm rot="16200000">
            <a:off x="5780317" y="4784485"/>
            <a:ext cx="152243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AC40DBF6-8344-E067-8982-3C347534D6A9}"/>
              </a:ext>
            </a:extLst>
          </p:cNvPr>
          <p:cNvSpPr txBox="1"/>
          <p:nvPr/>
        </p:nvSpPr>
        <p:spPr>
          <a:xfrm rot="404906">
            <a:off x="3882173" y="1568052"/>
            <a:ext cx="1589298" cy="923330"/>
          </a:xfrm>
          <a:prstGeom prst="rect">
            <a:avLst/>
          </a:prstGeom>
          <a:noFill/>
        </p:spPr>
        <p:txBody>
          <a:bodyPr wrap="square" rtlCol="0">
            <a:spAutoFit/>
          </a:bodyPr>
          <a:lstStyle/>
          <a:p>
            <a:pPr algn="ctr"/>
            <a:r>
              <a:rPr lang="en-US" b="1" dirty="0">
                <a:solidFill>
                  <a:srgbClr val="C00000"/>
                </a:solidFill>
              </a:rPr>
              <a:t>PHENOTYPE &amp; GENOMIC DATA</a:t>
            </a:r>
            <a:endParaRPr lang="en-GB" b="1" dirty="0">
              <a:solidFill>
                <a:srgbClr val="C00000"/>
              </a:solidFill>
            </a:endParaRPr>
          </a:p>
        </p:txBody>
      </p:sp>
      <p:sp>
        <p:nvSpPr>
          <p:cNvPr id="97" name="TextBox 96">
            <a:extLst>
              <a:ext uri="{FF2B5EF4-FFF2-40B4-BE49-F238E27FC236}">
                <a16:creationId xmlns:a16="http://schemas.microsoft.com/office/drawing/2014/main" id="{51FB4B95-A6D8-6C9A-2D6A-AC44C2B59BED}"/>
              </a:ext>
            </a:extLst>
          </p:cNvPr>
          <p:cNvSpPr txBox="1"/>
          <p:nvPr/>
        </p:nvSpPr>
        <p:spPr>
          <a:xfrm rot="20368951">
            <a:off x="3606511" y="3411793"/>
            <a:ext cx="718402" cy="369332"/>
          </a:xfrm>
          <a:prstGeom prst="rect">
            <a:avLst/>
          </a:prstGeom>
          <a:noFill/>
        </p:spPr>
        <p:txBody>
          <a:bodyPr wrap="none" rtlCol="0">
            <a:spAutoFit/>
          </a:bodyPr>
          <a:lstStyle/>
          <a:p>
            <a:r>
              <a:rPr lang="en-US" b="1" dirty="0">
                <a:solidFill>
                  <a:srgbClr val="C00000"/>
                </a:solidFill>
              </a:rPr>
              <a:t>CODE</a:t>
            </a:r>
            <a:endParaRPr lang="en-GB" b="1" dirty="0">
              <a:solidFill>
                <a:srgbClr val="C00000"/>
              </a:solidFill>
            </a:endParaRPr>
          </a:p>
        </p:txBody>
      </p:sp>
      <p:sp>
        <p:nvSpPr>
          <p:cNvPr id="98" name="TextBox 97">
            <a:extLst>
              <a:ext uri="{FF2B5EF4-FFF2-40B4-BE49-F238E27FC236}">
                <a16:creationId xmlns:a16="http://schemas.microsoft.com/office/drawing/2014/main" id="{BA733081-4FD8-5C5D-5C38-0CC64C97EBD7}"/>
              </a:ext>
            </a:extLst>
          </p:cNvPr>
          <p:cNvSpPr txBox="1"/>
          <p:nvPr/>
        </p:nvSpPr>
        <p:spPr>
          <a:xfrm rot="21372348">
            <a:off x="3100513" y="4915645"/>
            <a:ext cx="1089144" cy="369332"/>
          </a:xfrm>
          <a:prstGeom prst="rect">
            <a:avLst/>
          </a:prstGeom>
          <a:noFill/>
        </p:spPr>
        <p:txBody>
          <a:bodyPr wrap="none" rtlCol="0">
            <a:spAutoFit/>
          </a:bodyPr>
          <a:lstStyle/>
          <a:p>
            <a:r>
              <a:rPr lang="en-US" b="1" dirty="0">
                <a:solidFill>
                  <a:srgbClr val="C00000"/>
                </a:solidFill>
              </a:rPr>
              <a:t>ANALYSIS</a:t>
            </a:r>
            <a:endParaRPr lang="en-GB" b="1" dirty="0">
              <a:solidFill>
                <a:srgbClr val="C00000"/>
              </a:solidFill>
            </a:endParaRPr>
          </a:p>
        </p:txBody>
      </p:sp>
      <p:sp>
        <p:nvSpPr>
          <p:cNvPr id="99" name="TextBox 98">
            <a:extLst>
              <a:ext uri="{FF2B5EF4-FFF2-40B4-BE49-F238E27FC236}">
                <a16:creationId xmlns:a16="http://schemas.microsoft.com/office/drawing/2014/main" id="{0E5D5B06-CEFB-4ABC-C618-927D325814F2}"/>
              </a:ext>
            </a:extLst>
          </p:cNvPr>
          <p:cNvSpPr txBox="1"/>
          <p:nvPr/>
        </p:nvSpPr>
        <p:spPr>
          <a:xfrm rot="19843745">
            <a:off x="4181942" y="5221246"/>
            <a:ext cx="1249445" cy="369332"/>
          </a:xfrm>
          <a:prstGeom prst="rect">
            <a:avLst/>
          </a:prstGeom>
          <a:noFill/>
        </p:spPr>
        <p:txBody>
          <a:bodyPr wrap="none" rtlCol="0">
            <a:spAutoFit/>
          </a:bodyPr>
          <a:lstStyle/>
          <a:p>
            <a:r>
              <a:rPr lang="en-US" b="1" dirty="0">
                <a:solidFill>
                  <a:srgbClr val="C00000"/>
                </a:solidFill>
              </a:rPr>
              <a:t>SOFTWARE</a:t>
            </a:r>
            <a:endParaRPr lang="en-GB" b="1" dirty="0">
              <a:solidFill>
                <a:srgbClr val="C00000"/>
              </a:solidFill>
            </a:endParaRPr>
          </a:p>
        </p:txBody>
      </p:sp>
      <p:sp>
        <p:nvSpPr>
          <p:cNvPr id="101" name="TextBox 100">
            <a:extLst>
              <a:ext uri="{FF2B5EF4-FFF2-40B4-BE49-F238E27FC236}">
                <a16:creationId xmlns:a16="http://schemas.microsoft.com/office/drawing/2014/main" id="{B101CF41-2562-0258-FF04-B779FA6D34F8}"/>
              </a:ext>
            </a:extLst>
          </p:cNvPr>
          <p:cNvSpPr txBox="1"/>
          <p:nvPr/>
        </p:nvSpPr>
        <p:spPr>
          <a:xfrm rot="2042904">
            <a:off x="6530378" y="5070016"/>
            <a:ext cx="1089144" cy="369332"/>
          </a:xfrm>
          <a:prstGeom prst="rect">
            <a:avLst/>
          </a:prstGeom>
          <a:noFill/>
        </p:spPr>
        <p:txBody>
          <a:bodyPr wrap="none" rtlCol="0">
            <a:spAutoFit/>
          </a:bodyPr>
          <a:lstStyle/>
          <a:p>
            <a:r>
              <a:rPr lang="en-US" b="1" dirty="0">
                <a:solidFill>
                  <a:srgbClr val="C00000"/>
                </a:solidFill>
              </a:rPr>
              <a:t>ANALYSIS</a:t>
            </a:r>
            <a:endParaRPr lang="en-GB" b="1" dirty="0">
              <a:solidFill>
                <a:srgbClr val="C00000"/>
              </a:solidFill>
            </a:endParaRPr>
          </a:p>
        </p:txBody>
      </p:sp>
      <p:sp>
        <p:nvSpPr>
          <p:cNvPr id="102" name="TextBox 101">
            <a:extLst>
              <a:ext uri="{FF2B5EF4-FFF2-40B4-BE49-F238E27FC236}">
                <a16:creationId xmlns:a16="http://schemas.microsoft.com/office/drawing/2014/main" id="{107CE2C0-4CDD-1676-5F33-BE4F97C06798}"/>
              </a:ext>
            </a:extLst>
          </p:cNvPr>
          <p:cNvSpPr txBox="1"/>
          <p:nvPr/>
        </p:nvSpPr>
        <p:spPr>
          <a:xfrm rot="3234132">
            <a:off x="7523850" y="4525194"/>
            <a:ext cx="1483163" cy="369332"/>
          </a:xfrm>
          <a:prstGeom prst="rect">
            <a:avLst/>
          </a:prstGeom>
          <a:noFill/>
        </p:spPr>
        <p:txBody>
          <a:bodyPr wrap="none" rtlCol="0">
            <a:spAutoFit/>
          </a:bodyPr>
          <a:lstStyle/>
          <a:p>
            <a:r>
              <a:rPr lang="en-US" b="1" dirty="0">
                <a:solidFill>
                  <a:srgbClr val="C00000"/>
                </a:solidFill>
              </a:rPr>
              <a:t>DATA &amp; CODE</a:t>
            </a:r>
            <a:endParaRPr lang="en-GB" b="1" dirty="0">
              <a:solidFill>
                <a:srgbClr val="C00000"/>
              </a:solidFill>
            </a:endParaRPr>
          </a:p>
        </p:txBody>
      </p:sp>
      <p:sp>
        <p:nvSpPr>
          <p:cNvPr id="103" name="Arrow: Right 102">
            <a:extLst>
              <a:ext uri="{FF2B5EF4-FFF2-40B4-BE49-F238E27FC236}">
                <a16:creationId xmlns:a16="http://schemas.microsoft.com/office/drawing/2014/main" id="{33171242-79DF-AEE0-613B-D289AA1FF13D}"/>
              </a:ext>
            </a:extLst>
          </p:cNvPr>
          <p:cNvSpPr/>
          <p:nvPr/>
        </p:nvSpPr>
        <p:spPr>
          <a:xfrm rot="20659656">
            <a:off x="7223417" y="1973051"/>
            <a:ext cx="2059223" cy="40011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C37BB42A-4380-1670-2958-D5187DCE5C62}"/>
              </a:ext>
            </a:extLst>
          </p:cNvPr>
          <p:cNvSpPr txBox="1"/>
          <p:nvPr/>
        </p:nvSpPr>
        <p:spPr>
          <a:xfrm>
            <a:off x="8462061" y="3648042"/>
            <a:ext cx="797013" cy="400110"/>
          </a:xfrm>
          <a:prstGeom prst="rect">
            <a:avLst/>
          </a:prstGeom>
          <a:noFill/>
          <a:ln w="38100">
            <a:solidFill>
              <a:schemeClr val="accent1"/>
            </a:solidFill>
          </a:ln>
        </p:spPr>
        <p:txBody>
          <a:bodyPr wrap="none" rtlCol="0">
            <a:spAutoFit/>
          </a:bodyPr>
          <a:lstStyle/>
          <a:p>
            <a:r>
              <a:rPr lang="en-US" sz="2000" dirty="0"/>
              <a:t>Susan</a:t>
            </a:r>
            <a:endParaRPr lang="en-GB" sz="2000" dirty="0"/>
          </a:p>
        </p:txBody>
      </p:sp>
      <p:sp>
        <p:nvSpPr>
          <p:cNvPr id="105" name="Arrow: Right 104">
            <a:extLst>
              <a:ext uri="{FF2B5EF4-FFF2-40B4-BE49-F238E27FC236}">
                <a16:creationId xmlns:a16="http://schemas.microsoft.com/office/drawing/2014/main" id="{B9535B01-1E2B-A172-C783-D58E86A7281E}"/>
              </a:ext>
            </a:extLst>
          </p:cNvPr>
          <p:cNvSpPr/>
          <p:nvPr/>
        </p:nvSpPr>
        <p:spPr>
          <a:xfrm rot="12034699">
            <a:off x="7106015" y="3461778"/>
            <a:ext cx="123032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2143BA24-68D2-AB7E-65D6-5D150CFD4D08}"/>
              </a:ext>
            </a:extLst>
          </p:cNvPr>
          <p:cNvSpPr txBox="1"/>
          <p:nvPr/>
        </p:nvSpPr>
        <p:spPr>
          <a:xfrm>
            <a:off x="8233708" y="3009572"/>
            <a:ext cx="1641720" cy="646331"/>
          </a:xfrm>
          <a:prstGeom prst="rect">
            <a:avLst/>
          </a:prstGeom>
          <a:noFill/>
        </p:spPr>
        <p:txBody>
          <a:bodyPr wrap="square" rtlCol="0">
            <a:spAutoFit/>
          </a:bodyPr>
          <a:lstStyle/>
          <a:p>
            <a:r>
              <a:rPr lang="en-US" b="1" dirty="0">
                <a:solidFill>
                  <a:srgbClr val="C00000"/>
                </a:solidFill>
              </a:rPr>
              <a:t>SUPERVISION &amp; FUNDING</a:t>
            </a:r>
            <a:endParaRPr lang="en-GB" b="1" dirty="0">
              <a:solidFill>
                <a:srgbClr val="C00000"/>
              </a:solidFill>
            </a:endParaRPr>
          </a:p>
        </p:txBody>
      </p:sp>
      <p:sp>
        <p:nvSpPr>
          <p:cNvPr id="107" name="TextBox 106">
            <a:extLst>
              <a:ext uri="{FF2B5EF4-FFF2-40B4-BE49-F238E27FC236}">
                <a16:creationId xmlns:a16="http://schemas.microsoft.com/office/drawing/2014/main" id="{615BD495-B6F0-6E17-AEA6-D506604005B2}"/>
              </a:ext>
            </a:extLst>
          </p:cNvPr>
          <p:cNvSpPr txBox="1"/>
          <p:nvPr/>
        </p:nvSpPr>
        <p:spPr>
          <a:xfrm>
            <a:off x="9407716" y="1269154"/>
            <a:ext cx="1641720" cy="1200329"/>
          </a:xfrm>
          <a:prstGeom prst="rect">
            <a:avLst/>
          </a:prstGeom>
          <a:noFill/>
        </p:spPr>
        <p:txBody>
          <a:bodyPr wrap="square" rtlCol="0">
            <a:spAutoFit/>
          </a:bodyPr>
          <a:lstStyle/>
          <a:p>
            <a:r>
              <a:rPr lang="en-US" b="1" dirty="0">
                <a:solidFill>
                  <a:srgbClr val="C00000"/>
                </a:solidFill>
              </a:rPr>
              <a:t>- NEW DATA</a:t>
            </a:r>
          </a:p>
          <a:p>
            <a:r>
              <a:rPr lang="en-US" b="1" dirty="0">
                <a:solidFill>
                  <a:srgbClr val="C00000"/>
                </a:solidFill>
              </a:rPr>
              <a:t>- RESULTS </a:t>
            </a:r>
          </a:p>
          <a:p>
            <a:r>
              <a:rPr lang="en-US" b="1" dirty="0">
                <a:solidFill>
                  <a:srgbClr val="C00000"/>
                </a:solidFill>
              </a:rPr>
              <a:t>- MANUSCRIPT</a:t>
            </a:r>
          </a:p>
          <a:p>
            <a:r>
              <a:rPr lang="en-US" b="1" dirty="0">
                <a:solidFill>
                  <a:srgbClr val="C00000"/>
                </a:solidFill>
              </a:rPr>
              <a:t>- CODE</a:t>
            </a:r>
          </a:p>
        </p:txBody>
      </p:sp>
      <p:sp>
        <p:nvSpPr>
          <p:cNvPr id="3" name="TextBox 2">
            <a:extLst>
              <a:ext uri="{FF2B5EF4-FFF2-40B4-BE49-F238E27FC236}">
                <a16:creationId xmlns:a16="http://schemas.microsoft.com/office/drawing/2014/main" id="{3A8486BC-8900-CC02-E6E2-9672E9E811DA}"/>
              </a:ext>
            </a:extLst>
          </p:cNvPr>
          <p:cNvSpPr txBox="1"/>
          <p:nvPr/>
        </p:nvSpPr>
        <p:spPr>
          <a:xfrm>
            <a:off x="572801" y="1890588"/>
            <a:ext cx="1412118" cy="400110"/>
          </a:xfrm>
          <a:prstGeom prst="rect">
            <a:avLst/>
          </a:prstGeom>
          <a:noFill/>
          <a:ln w="38100">
            <a:solidFill>
              <a:schemeClr val="accent1"/>
            </a:solidFill>
          </a:ln>
        </p:spPr>
        <p:txBody>
          <a:bodyPr wrap="none" rtlCol="0">
            <a:spAutoFit/>
          </a:bodyPr>
          <a:lstStyle/>
          <a:p>
            <a:r>
              <a:rPr lang="en-US" sz="2000" dirty="0"/>
              <a:t>Thor Harald</a:t>
            </a:r>
            <a:endParaRPr lang="en-GB" sz="2000" dirty="0"/>
          </a:p>
        </p:txBody>
      </p:sp>
    </p:spTree>
    <p:extLst>
      <p:ext uri="{BB962C8B-B14F-4D97-AF65-F5344CB8AC3E}">
        <p14:creationId xmlns:p14="http://schemas.microsoft.com/office/powerpoint/2010/main" val="8990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p:bldP spid="97" grpId="0"/>
      <p:bldP spid="98" grpId="0"/>
      <p:bldP spid="99" grpId="0"/>
      <p:bldP spid="101" grpId="0"/>
      <p:bldP spid="102" grpId="0"/>
      <p:bldP spid="103" grpId="0" animBg="1"/>
      <p:bldP spid="104" grpId="0" animBg="1"/>
      <p:bldP spid="105" grpId="0" animBg="1"/>
      <p:bldP spid="106" grpId="0"/>
      <p:bldP spid="107"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C8A7-6656-9A0C-3329-35ACEBD6D09A}"/>
              </a:ext>
            </a:extLst>
          </p:cNvPr>
          <p:cNvSpPr>
            <a:spLocks noGrp="1"/>
          </p:cNvSpPr>
          <p:nvPr>
            <p:ph type="title"/>
          </p:nvPr>
        </p:nvSpPr>
        <p:spPr>
          <a:xfrm>
            <a:off x="1433885" y="2240198"/>
            <a:ext cx="5415501" cy="2102167"/>
          </a:xfrm>
        </p:spPr>
        <p:txBody>
          <a:bodyPr>
            <a:normAutofit/>
          </a:bodyPr>
          <a:lstStyle/>
          <a:p>
            <a:r>
              <a:rPr lang="en-GB" dirty="0"/>
              <a:t>We need to be good scientists and good collaborators…</a:t>
            </a:r>
          </a:p>
        </p:txBody>
      </p:sp>
      <p:sp>
        <p:nvSpPr>
          <p:cNvPr id="4" name="Rectangle: Rounded Corners 3">
            <a:extLst>
              <a:ext uri="{FF2B5EF4-FFF2-40B4-BE49-F238E27FC236}">
                <a16:creationId xmlns:a16="http://schemas.microsoft.com/office/drawing/2014/main" id="{BA8E8A44-C8DD-585D-8BAA-AD9361B1741E}"/>
              </a:ext>
            </a:extLst>
          </p:cNvPr>
          <p:cNvSpPr/>
          <p:nvPr/>
        </p:nvSpPr>
        <p:spPr>
          <a:xfrm>
            <a:off x="7121718" y="47520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Organised data and workflows.</a:t>
            </a:r>
          </a:p>
        </p:txBody>
      </p:sp>
      <p:sp>
        <p:nvSpPr>
          <p:cNvPr id="5" name="Rectangle: Rounded Corners 4">
            <a:extLst>
              <a:ext uri="{FF2B5EF4-FFF2-40B4-BE49-F238E27FC236}">
                <a16:creationId xmlns:a16="http://schemas.microsoft.com/office/drawing/2014/main" id="{F145904B-84DA-1B7C-8A92-8CC623A67FB5}"/>
              </a:ext>
            </a:extLst>
          </p:cNvPr>
          <p:cNvSpPr/>
          <p:nvPr/>
        </p:nvSpPr>
        <p:spPr>
          <a:xfrm>
            <a:off x="7121718" y="2054079"/>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Reproducible analyses.</a:t>
            </a:r>
          </a:p>
        </p:txBody>
      </p:sp>
      <p:sp>
        <p:nvSpPr>
          <p:cNvPr id="6" name="Rectangle: Rounded Corners 5">
            <a:extLst>
              <a:ext uri="{FF2B5EF4-FFF2-40B4-BE49-F238E27FC236}">
                <a16:creationId xmlns:a16="http://schemas.microsoft.com/office/drawing/2014/main" id="{40536720-C2C0-245B-CE96-D81BE4349509}"/>
              </a:ext>
            </a:extLst>
          </p:cNvPr>
          <p:cNvSpPr/>
          <p:nvPr/>
        </p:nvSpPr>
        <p:spPr>
          <a:xfrm>
            <a:off x="7121718" y="526499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Version control.</a:t>
            </a:r>
          </a:p>
        </p:txBody>
      </p:sp>
      <p:sp>
        <p:nvSpPr>
          <p:cNvPr id="9" name="Rectangle: Rounded Corners 8">
            <a:extLst>
              <a:ext uri="{FF2B5EF4-FFF2-40B4-BE49-F238E27FC236}">
                <a16:creationId xmlns:a16="http://schemas.microsoft.com/office/drawing/2014/main" id="{854E1F84-F1F7-27AD-0120-76D0086E00D1}"/>
              </a:ext>
            </a:extLst>
          </p:cNvPr>
          <p:cNvSpPr/>
          <p:nvPr/>
        </p:nvSpPr>
        <p:spPr>
          <a:xfrm>
            <a:off x="7121718" y="369465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Code availability.</a:t>
            </a:r>
          </a:p>
        </p:txBody>
      </p:sp>
    </p:spTree>
    <p:extLst>
      <p:ext uri="{BB962C8B-B14F-4D97-AF65-F5344CB8AC3E}">
        <p14:creationId xmlns:p14="http://schemas.microsoft.com/office/powerpoint/2010/main" val="10951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3993-997E-46B8-AB28-6DFC2423A456}"/>
              </a:ext>
            </a:extLst>
          </p:cNvPr>
          <p:cNvSpPr>
            <a:spLocks noGrp="1"/>
          </p:cNvSpPr>
          <p:nvPr>
            <p:ph type="title"/>
          </p:nvPr>
        </p:nvSpPr>
        <p:spPr>
          <a:xfrm>
            <a:off x="1177562" y="365125"/>
            <a:ext cx="10515600" cy="1325563"/>
          </a:xfrm>
        </p:spPr>
        <p:txBody>
          <a:bodyPr/>
          <a:lstStyle/>
          <a:p>
            <a:r>
              <a:rPr lang="en-GB" dirty="0"/>
              <a:t>      What is reproducible research?</a:t>
            </a:r>
            <a:endParaRPr lang="en-US" dirty="0"/>
          </a:p>
        </p:txBody>
      </p:sp>
      <p:sp>
        <p:nvSpPr>
          <p:cNvPr id="3" name="Content Placeholder 2">
            <a:extLst>
              <a:ext uri="{FF2B5EF4-FFF2-40B4-BE49-F238E27FC236}">
                <a16:creationId xmlns:a16="http://schemas.microsoft.com/office/drawing/2014/main" id="{6E78CB0C-5B12-4D35-9949-281DA21D1638}"/>
              </a:ext>
            </a:extLst>
          </p:cNvPr>
          <p:cNvSpPr>
            <a:spLocks noGrp="1"/>
          </p:cNvSpPr>
          <p:nvPr>
            <p:ph idx="1"/>
          </p:nvPr>
        </p:nvSpPr>
        <p:spPr>
          <a:xfrm>
            <a:off x="1790307" y="2506662"/>
            <a:ext cx="8861981" cy="3045726"/>
          </a:xfrm>
        </p:spPr>
        <p:txBody>
          <a:bodyPr/>
          <a:lstStyle/>
          <a:p>
            <a:pPr marL="0" indent="0" algn="just">
              <a:buNone/>
            </a:pPr>
            <a:r>
              <a:rPr lang="en-GB" dirty="0"/>
              <a:t>“Reproducibility is the ability of an entire experiment or study to be reproduced, either by the researcher or by someone else working independently, [and] is one of the main principles of the scientific method.‘’</a:t>
            </a:r>
          </a:p>
          <a:p>
            <a:pPr marL="0" indent="0" algn="just">
              <a:buNone/>
            </a:pPr>
            <a:r>
              <a:rPr lang="en-GB" dirty="0"/>
              <a:t>							-Wikipedia</a:t>
            </a:r>
          </a:p>
        </p:txBody>
      </p:sp>
    </p:spTree>
    <p:extLst>
      <p:ext uri="{BB962C8B-B14F-4D97-AF65-F5344CB8AC3E}">
        <p14:creationId xmlns:p14="http://schemas.microsoft.com/office/powerpoint/2010/main" val="4191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82D6B-AEBE-4DA7-9CEB-A3B6C4DE7F67}"/>
              </a:ext>
            </a:extLst>
          </p:cNvPr>
          <p:cNvPicPr>
            <a:picLocks noChangeAspect="1"/>
          </p:cNvPicPr>
          <p:nvPr/>
        </p:nvPicPr>
        <p:blipFill rotWithShape="1">
          <a:blip r:embed="rId2"/>
          <a:srcRect l="29124" t="13605" r="19712" b="2040"/>
          <a:stretch/>
        </p:blipFill>
        <p:spPr>
          <a:xfrm>
            <a:off x="5796379" y="0"/>
            <a:ext cx="5363033" cy="6772058"/>
          </a:xfrm>
          <a:prstGeom prst="rect">
            <a:avLst/>
          </a:prstGeom>
        </p:spPr>
      </p:pic>
      <p:sp>
        <p:nvSpPr>
          <p:cNvPr id="3" name="Title 1">
            <a:extLst>
              <a:ext uri="{FF2B5EF4-FFF2-40B4-BE49-F238E27FC236}">
                <a16:creationId xmlns:a16="http://schemas.microsoft.com/office/drawing/2014/main" id="{C05C4DBB-EA61-42EB-B636-9A0E69B8108F}"/>
              </a:ext>
            </a:extLst>
          </p:cNvPr>
          <p:cNvSpPr>
            <a:spLocks noGrp="1"/>
          </p:cNvSpPr>
          <p:nvPr>
            <p:ph type="title"/>
          </p:nvPr>
        </p:nvSpPr>
        <p:spPr>
          <a:xfrm>
            <a:off x="390712" y="564261"/>
            <a:ext cx="4524865" cy="1761354"/>
          </a:xfrm>
        </p:spPr>
        <p:txBody>
          <a:bodyPr>
            <a:normAutofit/>
          </a:bodyPr>
          <a:lstStyle/>
          <a:p>
            <a:pPr algn="ctr"/>
            <a:r>
              <a:rPr lang="en-GB" dirty="0"/>
              <a:t>In the lab…</a:t>
            </a:r>
            <a:endParaRPr lang="en-US" dirty="0"/>
          </a:p>
        </p:txBody>
      </p:sp>
    </p:spTree>
    <p:extLst>
      <p:ext uri="{BB962C8B-B14F-4D97-AF65-F5344CB8AC3E}">
        <p14:creationId xmlns:p14="http://schemas.microsoft.com/office/powerpoint/2010/main" val="373930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A8C94-FB09-4352-B1B5-40214AF3386F}"/>
              </a:ext>
            </a:extLst>
          </p:cNvPr>
          <p:cNvPicPr>
            <a:picLocks noChangeAspect="1"/>
          </p:cNvPicPr>
          <p:nvPr/>
        </p:nvPicPr>
        <p:blipFill>
          <a:blip r:embed="rId2"/>
          <a:stretch>
            <a:fillRect/>
          </a:stretch>
        </p:blipFill>
        <p:spPr>
          <a:xfrm>
            <a:off x="948920" y="0"/>
            <a:ext cx="10294159" cy="6858000"/>
          </a:xfrm>
          <a:prstGeom prst="rect">
            <a:avLst/>
          </a:prstGeom>
        </p:spPr>
      </p:pic>
    </p:spTree>
    <p:extLst>
      <p:ext uri="{BB962C8B-B14F-4D97-AF65-F5344CB8AC3E}">
        <p14:creationId xmlns:p14="http://schemas.microsoft.com/office/powerpoint/2010/main" val="346778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2390</Words>
  <Application>Microsoft Office PowerPoint</Application>
  <PresentationFormat>Widescreen</PresentationFormat>
  <Paragraphs>337</Paragraphs>
  <Slides>45</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Calibri Light</vt:lpstr>
      <vt:lpstr>Consolas</vt:lpstr>
      <vt:lpstr>Google Sans</vt:lpstr>
      <vt:lpstr>Open Sans</vt:lpstr>
      <vt:lpstr>Source Sans Pro</vt:lpstr>
      <vt:lpstr>Office Theme</vt:lpstr>
      <vt:lpstr>1_Office Theme</vt:lpstr>
      <vt:lpstr>Using R as a Research Tool.</vt:lpstr>
      <vt:lpstr>github.com/susjoh/E4StatsTutorials</vt:lpstr>
      <vt:lpstr>Life of a research project - expectation.</vt:lpstr>
      <vt:lpstr>Life of a research project - reality.</vt:lpstr>
      <vt:lpstr>Science is not a solo endeavour!</vt:lpstr>
      <vt:lpstr>We need to be good scientists and good collaborators…</vt:lpstr>
      <vt:lpstr>      What is reproducible research?</vt:lpstr>
      <vt:lpstr>In the lab…</vt:lpstr>
      <vt:lpstr>PowerPoint Presentation</vt:lpstr>
      <vt:lpstr>Scenarios that benefit from reproducibility</vt:lpstr>
      <vt:lpstr>Coding is Key!</vt:lpstr>
      <vt:lpstr>Learning to code is about the ✨process✨</vt:lpstr>
      <vt:lpstr>Anyone can code.</vt:lpstr>
      <vt:lpstr>What is            ?</vt:lpstr>
      <vt:lpstr>Why use           ?</vt:lpstr>
      <vt:lpstr>Data visualisation e.g. http://www.r-graph-gallery.com/portfolio/ggplot2-package/</vt:lpstr>
      <vt:lpstr>PowerPoint Presentation</vt:lpstr>
      <vt:lpstr>Report writing</vt:lpstr>
      <vt:lpstr>Interactive applications (shiny)</vt:lpstr>
      <vt:lpstr>PowerPoint Presentation</vt:lpstr>
      <vt:lpstr>Programmers are in demand.</vt:lpstr>
      <vt:lpstr>But I don’t need to learn X!</vt:lpstr>
      <vt:lpstr>Life of a research project.</vt:lpstr>
      <vt:lpstr>Using R Projects.</vt:lpstr>
      <vt:lpstr>Structuring an R Project.</vt:lpstr>
      <vt:lpstr>All data, scripts and output should be kept within the same project directory (where possible).</vt:lpstr>
      <vt:lpstr>R and the Rstudio Environment</vt:lpstr>
      <vt:lpstr>Finding help.</vt:lpstr>
      <vt:lpstr>PowerPoint Presentation</vt:lpstr>
      <vt:lpstr>Loading data into R</vt:lpstr>
      <vt:lpstr>Data management in R with base R &amp; dplyr</vt:lpstr>
      <vt:lpstr>filter()</vt:lpstr>
      <vt:lpstr>Data visualisation with</vt:lpstr>
      <vt:lpstr>Data visualisation…</vt:lpstr>
      <vt:lpstr>The first step in any analysis is to PLOT YOUR DATA!</vt:lpstr>
      <vt:lpstr>Do Littorina vary in size with shore height?</vt:lpstr>
      <vt:lpstr>PowerPoint Presentation</vt:lpstr>
      <vt:lpstr>PowerPoint Presentation</vt:lpstr>
      <vt:lpstr>PowerPoint Presentation</vt:lpstr>
      <vt:lpstr>PowerPoint Presentation</vt:lpstr>
      <vt:lpstr>PowerPoint Presentation</vt:lpstr>
      <vt:lpstr>PowerPoint Presentation</vt:lpstr>
      <vt:lpstr>R has its own base graphics.</vt:lpstr>
      <vt:lpstr>Data visualization with ggplot2</vt:lpstr>
      <vt:lpstr>ggplot2 builds a graph with the following: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as a Research Tool.</dc:title>
  <dc:creator>JOHNSTON Susan</dc:creator>
  <cp:lastModifiedBy>Susan Johnston</cp:lastModifiedBy>
  <cp:revision>78</cp:revision>
  <dcterms:created xsi:type="dcterms:W3CDTF">2017-11-06T22:28:32Z</dcterms:created>
  <dcterms:modified xsi:type="dcterms:W3CDTF">2024-02-13T16:58:38Z</dcterms:modified>
</cp:coreProperties>
</file>